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3"/>
  </p:notesMasterIdLst>
  <p:sldIdLst>
    <p:sldId id="260" r:id="rId4"/>
    <p:sldId id="2142533677" r:id="rId5"/>
    <p:sldId id="782" r:id="rId6"/>
    <p:sldId id="2142533499" r:id="rId7"/>
    <p:sldId id="2142533813" r:id="rId8"/>
    <p:sldId id="2142533678" r:id="rId9"/>
    <p:sldId id="2142533691" r:id="rId10"/>
    <p:sldId id="2142533814" r:id="rId11"/>
    <p:sldId id="2142533815" r:id="rId12"/>
    <p:sldId id="2142533822" r:id="rId13"/>
    <p:sldId id="2142533692" r:id="rId14"/>
    <p:sldId id="2142533699" r:id="rId15"/>
    <p:sldId id="2142533551" r:id="rId16"/>
    <p:sldId id="2142533554" r:id="rId17"/>
    <p:sldId id="2142533553" r:id="rId18"/>
    <p:sldId id="2142533686" r:id="rId19"/>
    <p:sldId id="2142533812" r:id="rId20"/>
    <p:sldId id="2142533816" r:id="rId21"/>
    <p:sldId id="2142533817" r:id="rId22"/>
    <p:sldId id="2142533818" r:id="rId23"/>
    <p:sldId id="2142533820" r:id="rId24"/>
    <p:sldId id="2142533821" r:id="rId25"/>
    <p:sldId id="2142533836" r:id="rId26"/>
    <p:sldId id="2142533786" r:id="rId27"/>
    <p:sldId id="2142533788" r:id="rId28"/>
    <p:sldId id="2142533705" r:id="rId29"/>
    <p:sldId id="2142533827" r:id="rId30"/>
    <p:sldId id="2142533829" r:id="rId31"/>
    <p:sldId id="2142533828" r:id="rId32"/>
    <p:sldId id="2142533685" r:id="rId33"/>
    <p:sldId id="2142533695" r:id="rId34"/>
    <p:sldId id="2142533688" r:id="rId35"/>
    <p:sldId id="2142533706" r:id="rId36"/>
    <p:sldId id="2142533785" r:id="rId37"/>
    <p:sldId id="2142533787" r:id="rId38"/>
    <p:sldId id="2142533696" r:id="rId39"/>
    <p:sldId id="2142533771" r:id="rId40"/>
    <p:sldId id="2142533789" r:id="rId41"/>
    <p:sldId id="2142533698" r:id="rId42"/>
    <p:sldId id="2142533701" r:id="rId43"/>
    <p:sldId id="2142533700" r:id="rId44"/>
    <p:sldId id="2142533790" r:id="rId45"/>
    <p:sldId id="2142533791" r:id="rId46"/>
    <p:sldId id="2142533702" r:id="rId47"/>
    <p:sldId id="2142533703" r:id="rId48"/>
    <p:sldId id="2142533793" r:id="rId49"/>
    <p:sldId id="2142533704" r:id="rId50"/>
    <p:sldId id="2142533689" r:id="rId51"/>
    <p:sldId id="2142533779" r:id="rId52"/>
    <p:sldId id="2142533795" r:id="rId53"/>
    <p:sldId id="2142533835" r:id="rId54"/>
    <p:sldId id="2142533796" r:id="rId55"/>
    <p:sldId id="2142533797" r:id="rId56"/>
    <p:sldId id="2142533780" r:id="rId57"/>
    <p:sldId id="2142533773" r:id="rId58"/>
    <p:sldId id="2142533792" r:id="rId59"/>
    <p:sldId id="2142533830" r:id="rId60"/>
    <p:sldId id="2142533800" r:id="rId61"/>
    <p:sldId id="2142533794" r:id="rId62"/>
    <p:sldId id="2142533775" r:id="rId63"/>
    <p:sldId id="2142533831" r:id="rId64"/>
    <p:sldId id="2142533798" r:id="rId65"/>
    <p:sldId id="2142533834" r:id="rId66"/>
    <p:sldId id="2142533776" r:id="rId67"/>
    <p:sldId id="2142533717" r:id="rId68"/>
    <p:sldId id="2142533707" r:id="rId69"/>
    <p:sldId id="2142533711" r:id="rId70"/>
    <p:sldId id="2142533770" r:id="rId71"/>
    <p:sldId id="2142533832" r:id="rId7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2A73-E53B-45A0-A479-9D60F9BB3A65}" type="datetimeFigureOut">
              <a:rPr lang="zh-TW" altLang="en-US" smtClean="0"/>
              <a:t>2024/5/6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81A77-893F-4AD8-A4BF-8E4CEECDB2B6}" type="slidenum">
              <a:rPr lang="zh-TW" altLang="en-US" smtClean="0"/>
              <a:t>‹#›</a:t>
            </a:fld>
            <a:endParaRPr lang="zh-TW" altLang="en-US"/>
          </a:p>
        </p:txBody>
      </p:sp>
    </p:spTree>
    <p:extLst>
      <p:ext uri="{BB962C8B-B14F-4D97-AF65-F5344CB8AC3E}">
        <p14:creationId xmlns:p14="http://schemas.microsoft.com/office/powerpoint/2010/main" val="255042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9032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Data Exploration and Understanding:</a:t>
            </a:r>
            <a:r>
              <a:rPr lang="en-US" altLang="zh-TW" sz="1200" b="0" i="0" kern="1200" dirty="0">
                <a:solidFill>
                  <a:schemeClr val="tx1"/>
                </a:solidFill>
                <a:effectLst/>
                <a:latin typeface="+mn-lt"/>
                <a:ea typeface="+mn-ea"/>
                <a:cs typeface="+mn-cs"/>
              </a:rPr>
              <a:t> Explore and understand the dataset, including the types of features and their distributions. Understanding the shape of the data is key.</a:t>
            </a:r>
          </a:p>
          <a:p>
            <a:r>
              <a:rPr lang="en-US" altLang="zh-TW" sz="1200" b="1" i="0" kern="1200" dirty="0">
                <a:solidFill>
                  <a:schemeClr val="tx1"/>
                </a:solidFill>
                <a:effectLst/>
                <a:latin typeface="+mn-lt"/>
                <a:ea typeface="+mn-ea"/>
                <a:cs typeface="+mn-cs"/>
              </a:rPr>
              <a:t>Handling Missing Data:</a:t>
            </a:r>
            <a:r>
              <a:rPr lang="en-US" altLang="zh-TW" sz="1200" b="0" i="0" kern="1200" dirty="0">
                <a:solidFill>
                  <a:schemeClr val="tx1"/>
                </a:solidFill>
                <a:effectLst/>
                <a:latin typeface="+mn-lt"/>
                <a:ea typeface="+mn-ea"/>
                <a:cs typeface="+mn-cs"/>
              </a:rPr>
              <a:t> Address missing values through imputation or removal of instances or features with missing data. There are many algorithmic approaches to handling missing data.</a:t>
            </a:r>
          </a:p>
          <a:p>
            <a:r>
              <a:rPr lang="en-US" altLang="zh-TW" sz="1200" b="1" i="0" kern="1200" dirty="0">
                <a:solidFill>
                  <a:schemeClr val="tx1"/>
                </a:solidFill>
                <a:effectLst/>
                <a:latin typeface="+mn-lt"/>
                <a:ea typeface="+mn-ea"/>
                <a:cs typeface="+mn-cs"/>
              </a:rPr>
              <a:t>Variable Encoding:</a:t>
            </a:r>
            <a:r>
              <a:rPr lang="en-US" altLang="zh-TW" sz="1200" b="0" i="0" kern="1200" dirty="0">
                <a:solidFill>
                  <a:schemeClr val="tx1"/>
                </a:solidFill>
                <a:effectLst/>
                <a:latin typeface="+mn-lt"/>
                <a:ea typeface="+mn-ea"/>
                <a:cs typeface="+mn-cs"/>
              </a:rPr>
              <a:t> Convert categorical variables into a numerical format suitable for machine learning algorithms using methods.</a:t>
            </a:r>
          </a:p>
          <a:p>
            <a:r>
              <a:rPr lang="en-US" altLang="zh-TW" sz="1200" b="1" i="0" kern="1200" dirty="0">
                <a:solidFill>
                  <a:schemeClr val="tx1"/>
                </a:solidFill>
                <a:effectLst/>
                <a:latin typeface="+mn-lt"/>
                <a:ea typeface="+mn-ea"/>
                <a:cs typeface="+mn-cs"/>
              </a:rPr>
              <a:t>Feature Scaling:</a:t>
            </a:r>
            <a:r>
              <a:rPr lang="en-US" altLang="zh-TW" sz="1200" b="0" i="0" kern="1200" dirty="0">
                <a:solidFill>
                  <a:schemeClr val="tx1"/>
                </a:solidFill>
                <a:effectLst/>
                <a:latin typeface="+mn-lt"/>
                <a:ea typeface="+mn-ea"/>
                <a:cs typeface="+mn-cs"/>
              </a:rPr>
              <a:t> Standardize or normalize numerical features to ensure they are on a similar scale, improving model performance.</a:t>
            </a:r>
          </a:p>
          <a:p>
            <a:r>
              <a:rPr lang="en-US" altLang="zh-TW" sz="1200" b="1" i="0" kern="1200" dirty="0">
                <a:solidFill>
                  <a:schemeClr val="tx1"/>
                </a:solidFill>
                <a:effectLst/>
                <a:latin typeface="+mn-lt"/>
                <a:ea typeface="+mn-ea"/>
                <a:cs typeface="+mn-cs"/>
              </a:rPr>
              <a:t>Feature Creation: </a:t>
            </a:r>
            <a:r>
              <a:rPr lang="en-US" altLang="zh-TW" sz="1200" b="0" i="0" kern="1200" dirty="0">
                <a:solidFill>
                  <a:schemeClr val="tx1"/>
                </a:solidFill>
                <a:effectLst/>
                <a:latin typeface="+mn-lt"/>
                <a:ea typeface="+mn-ea"/>
                <a:cs typeface="+mn-cs"/>
              </a:rPr>
              <a:t>Generate new features by combining existing ones to capture relationships between variables.</a:t>
            </a:r>
          </a:p>
          <a:p>
            <a:r>
              <a:rPr lang="en-US" altLang="zh-TW" sz="1200" b="1" i="0" kern="1200" dirty="0">
                <a:solidFill>
                  <a:schemeClr val="tx1"/>
                </a:solidFill>
                <a:effectLst/>
                <a:latin typeface="+mn-lt"/>
                <a:ea typeface="+mn-ea"/>
                <a:cs typeface="+mn-cs"/>
              </a:rPr>
              <a:t>Handling Outliers:</a:t>
            </a:r>
            <a:r>
              <a:rPr lang="en-US" altLang="zh-TW" sz="1200" b="0" i="0" kern="1200" dirty="0">
                <a:solidFill>
                  <a:schemeClr val="tx1"/>
                </a:solidFill>
                <a:effectLst/>
                <a:latin typeface="+mn-lt"/>
                <a:ea typeface="+mn-ea"/>
                <a:cs typeface="+mn-cs"/>
              </a:rPr>
              <a:t> Identify and address outliers in the data through techniques like trimming or transforming the data.</a:t>
            </a:r>
          </a:p>
          <a:p>
            <a:r>
              <a:rPr lang="en-US" altLang="zh-TW" sz="1200" b="1" i="0" kern="1200" dirty="0">
                <a:solidFill>
                  <a:schemeClr val="tx1"/>
                </a:solidFill>
                <a:effectLst/>
                <a:latin typeface="+mn-lt"/>
                <a:ea typeface="+mn-ea"/>
                <a:cs typeface="+mn-cs"/>
              </a:rPr>
              <a:t>Normalization:</a:t>
            </a:r>
            <a:r>
              <a:rPr lang="en-US" altLang="zh-TW" sz="1200" b="0" i="0" kern="1200" dirty="0">
                <a:solidFill>
                  <a:schemeClr val="tx1"/>
                </a:solidFill>
                <a:effectLst/>
                <a:latin typeface="+mn-lt"/>
                <a:ea typeface="+mn-ea"/>
                <a:cs typeface="+mn-cs"/>
              </a:rPr>
              <a:t> Normalize features to bring them to a common scale, important for algorithms sensitive to feature magnitudes.</a:t>
            </a:r>
          </a:p>
          <a:p>
            <a:r>
              <a:rPr lang="en-US" altLang="zh-TW" sz="1200" b="1" i="0" kern="1200" dirty="0">
                <a:solidFill>
                  <a:schemeClr val="tx1"/>
                </a:solidFill>
                <a:effectLst/>
                <a:latin typeface="+mn-lt"/>
                <a:ea typeface="+mn-ea"/>
                <a:cs typeface="+mn-cs"/>
              </a:rPr>
              <a:t>Binning or Discretization:</a:t>
            </a:r>
            <a:r>
              <a:rPr lang="en-US" altLang="zh-TW" sz="1200" b="0" i="0" kern="1200" dirty="0">
                <a:solidFill>
                  <a:schemeClr val="tx1"/>
                </a:solidFill>
                <a:effectLst/>
                <a:latin typeface="+mn-lt"/>
                <a:ea typeface="+mn-ea"/>
                <a:cs typeface="+mn-cs"/>
              </a:rPr>
              <a:t> Convert continuous features into discrete bins to capture specific patterns in certain ranges.</a:t>
            </a:r>
          </a:p>
          <a:p>
            <a:r>
              <a:rPr lang="en-US" altLang="zh-TW" sz="1200" b="1" i="0" kern="1200" dirty="0">
                <a:solidFill>
                  <a:schemeClr val="tx1"/>
                </a:solidFill>
                <a:effectLst/>
                <a:latin typeface="+mn-lt"/>
                <a:ea typeface="+mn-ea"/>
                <a:cs typeface="+mn-cs"/>
              </a:rPr>
              <a:t>Text Data Processing:</a:t>
            </a:r>
            <a:r>
              <a:rPr lang="en-US" altLang="zh-TW" sz="1200" b="0" i="0" kern="1200" dirty="0">
                <a:solidFill>
                  <a:schemeClr val="tx1"/>
                </a:solidFill>
                <a:effectLst/>
                <a:latin typeface="+mn-lt"/>
                <a:ea typeface="+mn-ea"/>
                <a:cs typeface="+mn-cs"/>
              </a:rPr>
              <a:t> If dealing with text data, perform tasks such as tokenization, stemming, and removing stop words.</a:t>
            </a:r>
          </a:p>
          <a:p>
            <a:r>
              <a:rPr lang="en-US" altLang="zh-TW" sz="1200" b="1" i="0" kern="1200" dirty="0">
                <a:solidFill>
                  <a:schemeClr val="tx1"/>
                </a:solidFill>
                <a:effectLst/>
                <a:latin typeface="+mn-lt"/>
                <a:ea typeface="+mn-ea"/>
                <a:cs typeface="+mn-cs"/>
              </a:rPr>
              <a:t>Time Series Features:</a:t>
            </a:r>
            <a:r>
              <a:rPr lang="en-US" altLang="zh-TW" sz="1200" b="0" i="0" kern="1200" dirty="0">
                <a:solidFill>
                  <a:schemeClr val="tx1"/>
                </a:solidFill>
                <a:effectLst/>
                <a:latin typeface="+mn-lt"/>
                <a:ea typeface="+mn-ea"/>
                <a:cs typeface="+mn-cs"/>
              </a:rPr>
              <a:t> Extract relevant </a:t>
            </a:r>
            <a:r>
              <a:rPr lang="en-US" altLang="zh-TW" sz="1200" b="0" i="0" kern="1200" dirty="0" err="1">
                <a:solidFill>
                  <a:schemeClr val="tx1"/>
                </a:solidFill>
                <a:effectLst/>
                <a:latin typeface="+mn-lt"/>
                <a:ea typeface="+mn-ea"/>
                <a:cs typeface="+mn-cs"/>
              </a:rPr>
              <a:t>timebased</a:t>
            </a:r>
            <a:r>
              <a:rPr lang="en-US" altLang="zh-TW" sz="1200" b="0" i="0" kern="1200" dirty="0">
                <a:solidFill>
                  <a:schemeClr val="tx1"/>
                </a:solidFill>
                <a:effectLst/>
                <a:latin typeface="+mn-lt"/>
                <a:ea typeface="+mn-ea"/>
                <a:cs typeface="+mn-cs"/>
              </a:rPr>
              <a:t> features such as lag features or rolling statistics for time series data.</a:t>
            </a:r>
          </a:p>
          <a:p>
            <a:r>
              <a:rPr lang="en-US" altLang="zh-TW" sz="1200" b="1" i="0" kern="1200" dirty="0">
                <a:solidFill>
                  <a:schemeClr val="tx1"/>
                </a:solidFill>
                <a:effectLst/>
                <a:latin typeface="+mn-lt"/>
                <a:ea typeface="+mn-ea"/>
                <a:cs typeface="+mn-cs"/>
              </a:rPr>
              <a:t>Vector Features: </a:t>
            </a:r>
            <a:r>
              <a:rPr lang="en-US" altLang="zh-TW" sz="1200" b="0" i="0" kern="1200" dirty="0">
                <a:solidFill>
                  <a:schemeClr val="tx1"/>
                </a:solidFill>
                <a:effectLst/>
                <a:latin typeface="+mn-lt"/>
                <a:ea typeface="+mn-ea"/>
                <a:cs typeface="+mn-cs"/>
              </a:rPr>
              <a:t>Vector features are commonly used for training in machine learning. In machine learning, data is represented in the form of features, and these features are often organized into vectors. A vector is a mathematical object that has both magnitude and direction and can be represented as an array of numbers.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BD5CA-6D96-4380-B87F-7DF618C14C9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621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12716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43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4</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EC087-3FF6-4FB2-8D73-D89312097E9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776B58F-BB82-434D-AAE9-25D6D9D16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D927DD0-7E5D-41F2-BE87-9B77236D6BB8}"/>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5" name="頁尾版面配置區 4">
            <a:extLst>
              <a:ext uri="{FF2B5EF4-FFF2-40B4-BE49-F238E27FC236}">
                <a16:creationId xmlns:a16="http://schemas.microsoft.com/office/drawing/2014/main" id="{CAF90789-9EBF-4650-BE4E-1833935C659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AF6305-9142-4DD4-98A3-EDAD6E9425C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59925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64A3EA-8E80-4E89-9334-00116802B9F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8DCE8AA-4235-4488-995D-ABF574B961E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605B86-BB62-43DF-BDA8-978153B81E92}"/>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5" name="頁尾版面配置區 4">
            <a:extLst>
              <a:ext uri="{FF2B5EF4-FFF2-40B4-BE49-F238E27FC236}">
                <a16:creationId xmlns:a16="http://schemas.microsoft.com/office/drawing/2014/main" id="{2C781EF9-B91B-4A98-885B-588F732310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6A7E3F-460C-40E0-8AA1-81E6389633FA}"/>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8722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ED7548C-148B-4CAC-A7A3-61E9B5322ED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4D93AC-CADE-4E47-ACB3-376994A5830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122AE1-7B3F-4010-8064-37755578F36C}"/>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5" name="頁尾版面配置區 4">
            <a:extLst>
              <a:ext uri="{FF2B5EF4-FFF2-40B4-BE49-F238E27FC236}">
                <a16:creationId xmlns:a16="http://schemas.microsoft.com/office/drawing/2014/main" id="{46C6FEFD-D152-4B23-B1F3-920774D534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995078-DFD5-48AB-947F-D6CEBDEEE25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114937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0857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7111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9811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2024/5/6</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1255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2024/5/6</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556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2024/5/6</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44631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2024/5/6</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7144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2024/5/6</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70908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3B277-CB94-454A-B7E8-F79833BE20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E3CFCF8-B020-463E-801D-6BC89723B71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56C264-8BF2-45AE-96D8-14C4A76BBD26}"/>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5" name="頁尾版面配置區 4">
            <a:extLst>
              <a:ext uri="{FF2B5EF4-FFF2-40B4-BE49-F238E27FC236}">
                <a16:creationId xmlns:a16="http://schemas.microsoft.com/office/drawing/2014/main" id="{FAA796E9-6376-40E6-9528-559CF62C98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EA588F-96DF-49B1-9362-3E7DB22CCE5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23511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2024/5/6</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96354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7569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78602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3503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422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1456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4355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02B93-DA9B-4E41-9A22-D98700B7FEE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84FFE00-A332-4485-B40D-1412CDF0D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D663E4-562C-4883-94F7-FA6C3BD7F986}"/>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5" name="頁尾版面配置區 4">
            <a:extLst>
              <a:ext uri="{FF2B5EF4-FFF2-40B4-BE49-F238E27FC236}">
                <a16:creationId xmlns:a16="http://schemas.microsoft.com/office/drawing/2014/main" id="{7E3D23FF-9DD7-4831-BB39-66EC68E24C7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C7B046-154E-4595-A565-117DE370486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7149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E81B8-625F-4DEA-A0FE-52685CD198B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49B16CA-A4ED-4209-AD85-357746ED0C6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9F819C4-F9A6-4D07-A45E-9D4F753165C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013FC28-41CF-43C9-81F0-F704A7BF48D9}"/>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6" name="頁尾版面配置區 5">
            <a:extLst>
              <a:ext uri="{FF2B5EF4-FFF2-40B4-BE49-F238E27FC236}">
                <a16:creationId xmlns:a16="http://schemas.microsoft.com/office/drawing/2014/main" id="{8F7B3C71-DB6C-488D-B67C-4CA6B0055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622AF-01B9-4020-93EB-EA7330FE391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97177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82A66-975E-419A-8380-36FD01A7016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1900270-C903-4A3B-8D55-AC6214FC2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EB43DD9-B7D4-4555-9833-BE7F9A23C57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6557DC9-961B-45D6-B946-0C6262D2E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4275754-98F6-41EA-9FBC-EFA5E5FB07C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E79FE90-0D8B-4BD6-BFB3-1A82FAF27587}"/>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8" name="頁尾版面配置區 7">
            <a:extLst>
              <a:ext uri="{FF2B5EF4-FFF2-40B4-BE49-F238E27FC236}">
                <a16:creationId xmlns:a16="http://schemas.microsoft.com/office/drawing/2014/main" id="{6643A785-CA5C-4B43-A793-3605D4F7C2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5A817A1-5E56-45DE-B1AD-7801092361F1}"/>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58709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26167-2DB8-415C-80B5-85443226B5A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B2C2722-7F24-421A-A60E-A06D01717F72}"/>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4" name="頁尾版面配置區 3">
            <a:extLst>
              <a:ext uri="{FF2B5EF4-FFF2-40B4-BE49-F238E27FC236}">
                <a16:creationId xmlns:a16="http://schemas.microsoft.com/office/drawing/2014/main" id="{65D60EA1-998F-4A95-9888-8196712DCC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90075AC-BD2F-4731-A1F3-4E8579D5E97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33237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43D3289-840A-4B2F-8BE8-EE161BB95ED9}"/>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3" name="頁尾版面配置區 2">
            <a:extLst>
              <a:ext uri="{FF2B5EF4-FFF2-40B4-BE49-F238E27FC236}">
                <a16:creationId xmlns:a16="http://schemas.microsoft.com/office/drawing/2014/main" id="{1847D335-6CA5-4027-8E2D-205F7B1C205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FDB5070-CCDB-4FCB-BC05-180476C9EF88}"/>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8879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8ED7-5A54-4EE9-8FBD-5AD0B7A1BDA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8156E46-1F02-4452-B42F-931997292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BBABCCF-A1D6-44AD-ACBF-E4AA2957A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7BECE7-0029-4C33-96BD-40E33FEE6FD4}"/>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6" name="頁尾版面配置區 5">
            <a:extLst>
              <a:ext uri="{FF2B5EF4-FFF2-40B4-BE49-F238E27FC236}">
                <a16:creationId xmlns:a16="http://schemas.microsoft.com/office/drawing/2014/main" id="{58110DB8-B209-4983-9272-C08288A765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1CB1EE-A20C-4234-B93E-A99CED4E06B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27055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1D550-D94D-4057-B49A-08A6355E97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4164461-ACE9-4708-8681-9D1F23C22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CCD611F-9947-4DE2-988D-7CFF50B5A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FD02AB0-FA8B-487E-B76B-D87B8D9215AF}"/>
              </a:ext>
            </a:extLst>
          </p:cNvPr>
          <p:cNvSpPr>
            <a:spLocks noGrp="1"/>
          </p:cNvSpPr>
          <p:nvPr>
            <p:ph type="dt" sz="half" idx="10"/>
          </p:nvPr>
        </p:nvSpPr>
        <p:spPr/>
        <p:txBody>
          <a:bodyPr/>
          <a:lstStyle/>
          <a:p>
            <a:fld id="{0BD68F18-F9AC-4B85-8D0A-7D85620FEA2D}" type="datetimeFigureOut">
              <a:rPr lang="zh-TW" altLang="en-US" smtClean="0"/>
              <a:t>2024/5/6</a:t>
            </a:fld>
            <a:endParaRPr lang="zh-TW" altLang="en-US"/>
          </a:p>
        </p:txBody>
      </p:sp>
      <p:sp>
        <p:nvSpPr>
          <p:cNvPr id="6" name="頁尾版面配置區 5">
            <a:extLst>
              <a:ext uri="{FF2B5EF4-FFF2-40B4-BE49-F238E27FC236}">
                <a16:creationId xmlns:a16="http://schemas.microsoft.com/office/drawing/2014/main" id="{A9A32E64-CD3B-4153-A7A9-671EB3434C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11F7C79-DF97-4CD0-9580-B72FE07D260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541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E8231C-B95F-4AE7-A57E-EFF4936C6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A1AC7B-3D1E-4D12-B350-E420E809F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DD3C59-245E-4551-8948-E0EE0726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68F18-F9AC-4B85-8D0A-7D85620FEA2D}" type="datetimeFigureOut">
              <a:rPr lang="zh-TW" altLang="en-US" smtClean="0"/>
              <a:t>2024/5/6</a:t>
            </a:fld>
            <a:endParaRPr lang="zh-TW" altLang="en-US"/>
          </a:p>
        </p:txBody>
      </p:sp>
      <p:sp>
        <p:nvSpPr>
          <p:cNvPr id="5" name="頁尾版面配置區 4">
            <a:extLst>
              <a:ext uri="{FF2B5EF4-FFF2-40B4-BE49-F238E27FC236}">
                <a16:creationId xmlns:a16="http://schemas.microsoft.com/office/drawing/2014/main" id="{A6B93D69-6D9F-486B-8CDF-5539A74CA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9D219FF-1810-4156-9B19-04378CD9A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1337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2024/5/6</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40890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6398431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6.png"/><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67.gif"/></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microsoft.com/office/2007/relationships/hdphoto" Target="../media/hdphoto11.wdp"/><Relationship Id="rId5" Type="http://schemas.openxmlformats.org/officeDocument/2006/relationships/image" Target="../media/image70.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8.png"/><Relationship Id="rId2" Type="http://schemas.openxmlformats.org/officeDocument/2006/relationships/image" Target="../media/image93.jpeg"/><Relationship Id="rId1" Type="http://schemas.openxmlformats.org/officeDocument/2006/relationships/slideLayout" Target="../slideLayouts/slideLayout23.xml"/><Relationship Id="rId6" Type="http://schemas.openxmlformats.org/officeDocument/2006/relationships/image" Target="../media/image97.jpeg"/><Relationship Id="rId5" Type="http://schemas.openxmlformats.org/officeDocument/2006/relationships/image" Target="../media/image96.gif"/><Relationship Id="rId4" Type="http://schemas.openxmlformats.org/officeDocument/2006/relationships/image" Target="../media/image95.gif"/></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3.xml"/><Relationship Id="rId6" Type="http://schemas.openxmlformats.org/officeDocument/2006/relationships/image" Target="../media/image94.jpeg"/><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96.gif"/><Relationship Id="rId2" Type="http://schemas.openxmlformats.org/officeDocument/2006/relationships/image" Target="../media/image103.png"/><Relationship Id="rId1" Type="http://schemas.openxmlformats.org/officeDocument/2006/relationships/slideLayout" Target="../slideLayouts/slideLayout23.xml"/><Relationship Id="rId6" Type="http://schemas.openxmlformats.org/officeDocument/2006/relationships/image" Target="../media/image95.gif"/><Relationship Id="rId5" Type="http://schemas.openxmlformats.org/officeDocument/2006/relationships/image" Target="../media/image94.jpe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emf"/><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12.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3.png"/><Relationship Id="rId1" Type="http://schemas.openxmlformats.org/officeDocument/2006/relationships/slideLayout" Target="../slideLayouts/slideLayout23.xml"/><Relationship Id="rId5" Type="http://schemas.microsoft.com/office/2007/relationships/hdphoto" Target="../media/hdphoto14.wdp"/><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slideLayout" Target="../slideLayouts/slideLayout23.xml"/><Relationship Id="rId6" Type="http://schemas.microsoft.com/office/2007/relationships/hdphoto" Target="../media/hdphoto15.wdp"/><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4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png"/><Relationship Id="rId7" Type="http://schemas.microsoft.com/office/2007/relationships/hdphoto" Target="../media/hdphoto17.wdp"/><Relationship Id="rId2" Type="http://schemas.openxmlformats.org/officeDocument/2006/relationships/image" Target="../media/image122.png"/><Relationship Id="rId1" Type="http://schemas.openxmlformats.org/officeDocument/2006/relationships/slideLayout" Target="../slideLayouts/slideLayout2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8.png"/></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8.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8.wdp"/><Relationship Id="rId7" Type="http://schemas.openxmlformats.org/officeDocument/2006/relationships/image" Target="../media/image138.png"/><Relationship Id="rId2" Type="http://schemas.openxmlformats.org/officeDocument/2006/relationships/image" Target="../media/image135.png"/><Relationship Id="rId1" Type="http://schemas.openxmlformats.org/officeDocument/2006/relationships/slideLayout" Target="../slideLayouts/slideLayout23.xml"/><Relationship Id="rId6" Type="http://schemas.microsoft.com/office/2007/relationships/hdphoto" Target="../media/hdphoto19.wdp"/><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39.png"/></Relationships>
</file>

<file path=ppt/slides/_rels/slide5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gif"/><Relationship Id="rId2" Type="http://schemas.openxmlformats.org/officeDocument/2006/relationships/image" Target="../media/image136.png"/><Relationship Id="rId1" Type="http://schemas.openxmlformats.org/officeDocument/2006/relationships/slideLayout" Target="../slideLayouts/slideLayout23.xml"/><Relationship Id="rId6" Type="http://schemas.openxmlformats.org/officeDocument/2006/relationships/image" Target="../media/image141.png"/><Relationship Id="rId5" Type="http://schemas.openxmlformats.org/officeDocument/2006/relationships/image" Target="../media/image140.png"/><Relationship Id="rId10" Type="http://schemas.microsoft.com/office/2007/relationships/hdphoto" Target="../media/hdphoto21.wdp"/><Relationship Id="rId4" Type="http://schemas.microsoft.com/office/2007/relationships/hdphoto" Target="../media/hdphoto20.wdp"/><Relationship Id="rId9" Type="http://schemas.openxmlformats.org/officeDocument/2006/relationships/image" Target="../media/image144.png"/></Relationships>
</file>

<file path=ppt/slides/_rels/slide5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35.png"/><Relationship Id="rId1" Type="http://schemas.openxmlformats.org/officeDocument/2006/relationships/slideLayout" Target="../slideLayouts/slideLayout23.xml"/><Relationship Id="rId6" Type="http://schemas.openxmlformats.org/officeDocument/2006/relationships/image" Target="../media/image136.png"/><Relationship Id="rId5" Type="http://schemas.openxmlformats.org/officeDocument/2006/relationships/image" Target="../media/image146.png"/><Relationship Id="rId4" Type="http://schemas.openxmlformats.org/officeDocument/2006/relationships/image" Target="../media/image145.png"/></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153.jpeg"/><Relationship Id="rId2" Type="http://schemas.openxmlformats.org/officeDocument/2006/relationships/image" Target="../media/image149.png"/><Relationship Id="rId1" Type="http://schemas.openxmlformats.org/officeDocument/2006/relationships/slideLayout" Target="../slideLayouts/slideLayout23.xml"/><Relationship Id="rId6" Type="http://schemas.openxmlformats.org/officeDocument/2006/relationships/image" Target="../media/image152.jpeg"/><Relationship Id="rId5" Type="http://schemas.openxmlformats.org/officeDocument/2006/relationships/image" Target="../media/image151.png"/><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54.png"/><Relationship Id="rId1" Type="http://schemas.openxmlformats.org/officeDocument/2006/relationships/slideLayout" Target="../slideLayouts/slideLayout23.xml"/><Relationship Id="rId4" Type="http://schemas.openxmlformats.org/officeDocument/2006/relationships/image" Target="../media/image155.png"/></Relationships>
</file>

<file path=ppt/slides/_rels/slide5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3.xml"/><Relationship Id="rId5" Type="http://schemas.openxmlformats.org/officeDocument/2006/relationships/image" Target="../media/image158.gif"/><Relationship Id="rId4" Type="http://schemas.microsoft.com/office/2007/relationships/hdphoto" Target="../media/hdphoto23.wdp"/></Relationships>
</file>

<file path=ppt/slides/_rels/slide59.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23.xml"/><Relationship Id="rId6" Type="http://schemas.microsoft.com/office/2007/relationships/hdphoto" Target="../media/hdphoto25.wdp"/><Relationship Id="rId5" Type="http://schemas.openxmlformats.org/officeDocument/2006/relationships/image" Target="../media/image161.png"/><Relationship Id="rId4" Type="http://schemas.microsoft.com/office/2007/relationships/hdphoto" Target="../media/hdphoto24.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jpeg"/><Relationship Id="rId1" Type="http://schemas.openxmlformats.org/officeDocument/2006/relationships/slideLayout" Target="../slideLayouts/slideLayout23.xml"/><Relationship Id="rId6" Type="http://schemas.openxmlformats.org/officeDocument/2006/relationships/image" Target="../media/image166.png"/><Relationship Id="rId5" Type="http://schemas.microsoft.com/office/2007/relationships/hdphoto" Target="../media/hdphoto27.wdp"/><Relationship Id="rId4" Type="http://schemas.openxmlformats.org/officeDocument/2006/relationships/image" Target="../media/image165.png"/></Relationships>
</file>

<file path=ppt/slides/_rels/slide62.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68.png"/><Relationship Id="rId7"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23.xml"/><Relationship Id="rId6" Type="http://schemas.openxmlformats.org/officeDocument/2006/relationships/image" Target="../media/image170.png"/><Relationship Id="rId5" Type="http://schemas.microsoft.com/office/2007/relationships/hdphoto" Target="../media/hdphoto28.wdp"/><Relationship Id="rId4" Type="http://schemas.openxmlformats.org/officeDocument/2006/relationships/image" Target="../media/image169.png"/></Relationships>
</file>

<file path=ppt/slides/_rels/slide6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75.png"/><Relationship Id="rId4" Type="http://schemas.openxmlformats.org/officeDocument/2006/relationships/image" Target="../media/image174.png"/></Relationships>
</file>

<file path=ppt/slides/_rels/slide6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B35C67-4C90-4826-A46F-5E3BC89D3CD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時間花費</a:t>
            </a:r>
          </a:p>
        </p:txBody>
      </p:sp>
      <p:sp>
        <p:nvSpPr>
          <p:cNvPr id="5" name="矩形 4">
            <a:extLst>
              <a:ext uri="{FF2B5EF4-FFF2-40B4-BE49-F238E27FC236}">
                <a16:creationId xmlns:a16="http://schemas.microsoft.com/office/drawing/2014/main" id="{0B6FDD52-9601-49D9-8A10-B6A974882BE9}"/>
              </a:ext>
            </a:extLst>
          </p:cNvPr>
          <p:cNvSpPr/>
          <p:nvPr/>
        </p:nvSpPr>
        <p:spPr>
          <a:xfrm>
            <a:off x="355600" y="9588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 data scientists spend the most time doing</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06FFCB5-95DA-4FF4-B641-3A25308336F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0173"/>
          <a:stretch/>
        </p:blipFill>
        <p:spPr>
          <a:xfrm>
            <a:off x="5969530" y="2116666"/>
            <a:ext cx="5705475" cy="2743200"/>
          </a:xfrm>
          <a:prstGeom prst="rect">
            <a:avLst/>
          </a:prstGeom>
        </p:spPr>
      </p:pic>
      <p:pic>
        <p:nvPicPr>
          <p:cNvPr id="7" name="圖片 6">
            <a:extLst>
              <a:ext uri="{FF2B5EF4-FFF2-40B4-BE49-F238E27FC236}">
                <a16:creationId xmlns:a16="http://schemas.microsoft.com/office/drawing/2014/main" id="{98A7B1F1-D614-4243-8EFB-7E83B371E88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45" b="50442"/>
          <a:stretch/>
        </p:blipFill>
        <p:spPr>
          <a:xfrm>
            <a:off x="262996" y="2345268"/>
            <a:ext cx="5705475" cy="2599266"/>
          </a:xfrm>
          <a:prstGeom prst="rect">
            <a:avLst/>
          </a:prstGeom>
        </p:spPr>
      </p:pic>
      <p:sp>
        <p:nvSpPr>
          <p:cNvPr id="8" name="矩形 7">
            <a:extLst>
              <a:ext uri="{FF2B5EF4-FFF2-40B4-BE49-F238E27FC236}">
                <a16:creationId xmlns:a16="http://schemas.microsoft.com/office/drawing/2014/main" id="{CC738867-3F9D-42E7-9845-CC4F1008CA0C}"/>
              </a:ext>
            </a:extLst>
          </p:cNvPr>
          <p:cNvSpPr/>
          <p:nvPr/>
        </p:nvSpPr>
        <p:spPr>
          <a:xfrm>
            <a:off x="30649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67687BDB-66D3-4A7A-881A-E0C435379AC5}"/>
              </a:ext>
            </a:extLst>
          </p:cNvPr>
          <p:cNvSpPr/>
          <p:nvPr/>
        </p:nvSpPr>
        <p:spPr>
          <a:xfrm>
            <a:off x="87291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22604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Unknow target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Function set</a:t>
            </a:r>
            <a:endParaRPr kumimoji="0" lang="zh-TW" altLang="en-US"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Final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
        <p:nvSpPr>
          <p:cNvPr id="42" name="矩形: 圓角 41">
            <a:extLst>
              <a:ext uri="{FF2B5EF4-FFF2-40B4-BE49-F238E27FC236}">
                <a16:creationId xmlns:a16="http://schemas.microsoft.com/office/drawing/2014/main" id="{EF9FA23E-28F5-4B4C-B265-5DC45A343C1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99879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不同特徵的權重</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偏差</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第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j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0BE99796-52A8-45BA-AD2E-9850508C2E8A}"/>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95868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透過目標輸出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與計算輸出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間的差異，利用均方誤差 </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(Mean-Square-Error, MSE)</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的概念，設計損失函數</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(Loss Function or Cost function)</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又稱誤差函數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Function)</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、能量函數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(Energy Function)…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在某一個</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ML</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數學模型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y=h(x; b, w)</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下，帶入特徵資料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所得到 的計算結果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，若與實際結果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愈相近</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L(h) ≈ 0)</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，表示該 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愈適合表達訓練資料的趨勢；反之則否。</a:t>
            </a: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
        <p:nvSpPr>
          <p:cNvPr id="8" name="矩形: 圓角 7">
            <a:extLst>
              <a:ext uri="{FF2B5EF4-FFF2-40B4-BE49-F238E27FC236}">
                <a16:creationId xmlns:a16="http://schemas.microsoft.com/office/drawing/2014/main" id="{233950E0-AFC7-4F3F-8F76-D2CACCC8F28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099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要算一個函數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的梯度有一個前提，就是這個函數要是任意可微分函數，這也是深度學習為什麼都要找可微分函數出來當激活函數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(activation function)</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函數右方的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比左方小，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函數左方的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比右方小，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增加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減少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目的</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設法找到使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loss </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最小的權重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W</a:t>
              </a:r>
              <a:endPar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為簡化說明，在此先僅針對損失函數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中的一個待 訓練參數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做處理：</a:t>
              </a:r>
              <a:endPar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對數學模型中的待訓練參數隨機產生起始值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(Initial Value)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的微分，以找出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在損失函數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的斜率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利用損失函數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的微分，並設定學習效率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lr</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，計算參數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的調整項 </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Δw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，進行參數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的更新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1-3</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不再變化，即完成收斂 </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
        <p:nvSpPr>
          <p:cNvPr id="29" name="矩形: 圓角 28">
            <a:extLst>
              <a:ext uri="{FF2B5EF4-FFF2-40B4-BE49-F238E27FC236}">
                <a16:creationId xmlns:a16="http://schemas.microsoft.com/office/drawing/2014/main" id="{09011EB9-DDBD-4E94-B2BA-022E55C6385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16452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極值種類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問題</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參數的微分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L/∂w ≈ 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，就是找到極值了嗎？</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的挑選需慎重</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有眾多維度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(higher dimension)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時，遇到</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的機會相對 稀少因此，當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Gradient Descent ≈ 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且訓練結果不佳時，通常 會稱遇到了</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Critical point(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或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25" name="矩形: 圓角 24">
            <a:extLst>
              <a:ext uri="{FF2B5EF4-FFF2-40B4-BE49-F238E27FC236}">
                <a16:creationId xmlns:a16="http://schemas.microsoft.com/office/drawing/2014/main" id="{78B75B7B-6CF9-43A3-B670-D4E1F2D35DB3}"/>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的設定，過大過小都不適宜</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以執行次數或時間為基準 一開始</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設較大，以加快學習速度，隨後逐次調降</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訓練次數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2432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參數</a:t>
            </a:r>
            <a:r>
              <a:rPr lang="en-US" altLang="zh-TW" sz="3200" b="1" dirty="0">
                <a:latin typeface="微軟正黑體" panose="020B0604030504040204" pitchFamily="34" charset="-120"/>
                <a:ea typeface="微軟正黑體" panose="020B0604030504040204" pitchFamily="34" charset="-120"/>
              </a:rPr>
              <a:t>vs.</a:t>
            </a:r>
            <a:r>
              <a:rPr lang="zh-TW" altLang="en-US" sz="3200" b="1" dirty="0">
                <a:latin typeface="微軟正黑體" panose="020B0604030504040204" pitchFamily="34" charset="-120"/>
                <a:ea typeface="微軟正黑體" panose="020B0604030504040204" pitchFamily="34" charset="-120"/>
              </a:rPr>
              <a:t>超參數</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8599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lvl="0">
              <a:lnSpc>
                <a:spcPct val="150000"/>
              </a:lnSpc>
              <a:spcBef>
                <a:spcPct val="0"/>
              </a:spcBef>
              <a:defRPr/>
            </a:pPr>
            <a:r>
              <a:rPr lang="zh-TW" altLang="en-US" sz="1200" b="1" dirty="0">
                <a:solidFill>
                  <a:schemeClr val="accent6">
                    <a:lumMod val="10000"/>
                  </a:schemeClr>
                </a:solidFill>
                <a:highlight>
                  <a:srgbClr val="FFFFFF"/>
                </a:highlight>
              </a:rPr>
              <a:t>參數</a:t>
            </a:r>
            <a:r>
              <a:rPr lang="en-US" altLang="zh-TW" sz="1200" b="1" dirty="0">
                <a:solidFill>
                  <a:schemeClr val="accent6">
                    <a:lumMod val="10000"/>
                  </a:schemeClr>
                </a:solidFill>
                <a:highlight>
                  <a:srgbClr val="FFFFFF"/>
                </a:highlight>
              </a:rPr>
              <a:t>(Parameter) </a:t>
            </a:r>
          </a:p>
          <a:p>
            <a:pPr lvl="0">
              <a:lnSpc>
                <a:spcPct val="150000"/>
              </a:lnSpc>
              <a:spcBef>
                <a:spcPct val="0"/>
              </a:spcBef>
              <a:defRPr/>
            </a:pPr>
            <a:r>
              <a:rPr lang="zh-TW" altLang="en-US" sz="1200" dirty="0">
                <a:solidFill>
                  <a:schemeClr val="accent6">
                    <a:lumMod val="10000"/>
                  </a:schemeClr>
                </a:solidFill>
                <a:highlight>
                  <a:srgbClr val="FFFFFF"/>
                </a:highlight>
              </a:rPr>
              <a:t>參數是訓練模型時，根據資料自動學習得到適當數值，常見的參數有：權重</a:t>
            </a:r>
            <a:r>
              <a:rPr lang="en-US" altLang="zh-TW" sz="1200" dirty="0">
                <a:solidFill>
                  <a:schemeClr val="accent6">
                    <a:lumMod val="10000"/>
                  </a:schemeClr>
                </a:solidFill>
                <a:highlight>
                  <a:srgbClr val="FFFFFF"/>
                </a:highlight>
              </a:rPr>
              <a:t>w</a:t>
            </a:r>
            <a:r>
              <a:rPr lang="zh-TW" altLang="en-US" sz="1200" dirty="0">
                <a:solidFill>
                  <a:schemeClr val="accent6">
                    <a:lumMod val="10000"/>
                  </a:schemeClr>
                </a:solidFill>
                <a:highlight>
                  <a:srgbClr val="FFFFFF"/>
                </a:highlight>
              </a:rPr>
              <a:t>、偏差值</a:t>
            </a:r>
            <a:r>
              <a:rPr lang="en-US" altLang="zh-TW" sz="1200" dirty="0">
                <a:solidFill>
                  <a:schemeClr val="accent6">
                    <a:lumMod val="10000"/>
                  </a:schemeClr>
                </a:solidFill>
                <a:highlight>
                  <a:srgbClr val="FFFFFF"/>
                </a:highlight>
              </a:rPr>
              <a:t>b </a:t>
            </a:r>
          </a:p>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a:p>
            <a:pPr lvl="0">
              <a:lnSpc>
                <a:spcPct val="150000"/>
              </a:lnSpc>
              <a:spcBef>
                <a:spcPct val="0"/>
              </a:spcBef>
              <a:defRPr/>
            </a:pPr>
            <a:r>
              <a:rPr lang="zh-TW" altLang="en-US" sz="1200" dirty="0">
                <a:solidFill>
                  <a:schemeClr val="accent6">
                    <a:lumMod val="10000"/>
                  </a:schemeClr>
                </a:solidFill>
                <a:highlight>
                  <a:srgbClr val="FFFFFF"/>
                </a:highlight>
              </a:rPr>
              <a:t>由人為給定的，通常需要經驗與反覆試驗才能得到適當數值，常見的超參數有：學習率</a:t>
            </a:r>
            <a:r>
              <a:rPr lang="en-US" altLang="zh-TW" sz="1200" dirty="0">
                <a:solidFill>
                  <a:schemeClr val="accent6">
                    <a:lumMod val="10000"/>
                  </a:schemeClr>
                </a:solidFill>
                <a:highlight>
                  <a:srgbClr val="FFFFFF"/>
                </a:highlight>
              </a:rPr>
              <a:t>η</a:t>
            </a:r>
            <a:r>
              <a:rPr lang="zh-TW" altLang="en-US" sz="1200" dirty="0">
                <a:solidFill>
                  <a:schemeClr val="accent6">
                    <a:lumMod val="10000"/>
                  </a:schemeClr>
                </a:solidFill>
                <a:highlight>
                  <a:srgbClr val="FFFFFF"/>
                </a:highlight>
              </a:rPr>
              <a:t>、損失函數</a:t>
            </a:r>
            <a:r>
              <a:rPr lang="en-US" altLang="zh-TW" sz="1200" dirty="0">
                <a:solidFill>
                  <a:schemeClr val="accent6">
                    <a:lumMod val="10000"/>
                  </a:schemeClr>
                </a:solidFill>
                <a:highlight>
                  <a:srgbClr val="FFFFFF"/>
                </a:highlight>
              </a:rPr>
              <a:t>L</a:t>
            </a:r>
            <a:r>
              <a:rPr lang="zh-TW" altLang="en-US" sz="1200" dirty="0">
                <a:solidFill>
                  <a:schemeClr val="accent6">
                    <a:lumMod val="10000"/>
                  </a:schemeClr>
                </a:solidFill>
                <a:highlight>
                  <a:srgbClr val="FFFFFF"/>
                </a:highlight>
              </a:rPr>
              <a:t>、正規化</a:t>
            </a:r>
            <a:r>
              <a:rPr lang="en-US" altLang="zh-TW" sz="1200" dirty="0">
                <a:solidFill>
                  <a:schemeClr val="accent6">
                    <a:lumMod val="10000"/>
                  </a:schemeClr>
                </a:solidFill>
                <a:highlight>
                  <a:srgbClr val="FFFFFF"/>
                </a:highlight>
              </a:rPr>
              <a:t>(Regularization) </a:t>
            </a:r>
            <a:r>
              <a:rPr lang="zh-TW" altLang="en-US" sz="1200" dirty="0">
                <a:solidFill>
                  <a:schemeClr val="accent6">
                    <a:lumMod val="10000"/>
                  </a:schemeClr>
                </a:solidFill>
                <a:highlight>
                  <a:srgbClr val="FFFFFF"/>
                </a:highlight>
              </a:rPr>
              <a:t>、神經網路的節點數</a:t>
            </a:r>
            <a:r>
              <a:rPr lang="en-US" altLang="zh-TW" sz="1200" dirty="0">
                <a:solidFill>
                  <a:schemeClr val="accent6">
                    <a:lumMod val="10000"/>
                  </a:schemeClr>
                </a:solidFill>
                <a:highlight>
                  <a:srgbClr val="FFFFFF"/>
                </a:highlight>
              </a:rPr>
              <a:t>… </a:t>
            </a:r>
            <a:r>
              <a:rPr lang="zh-TW" altLang="en-US" sz="1200" dirty="0">
                <a:solidFill>
                  <a:schemeClr val="accent6">
                    <a:lumMod val="10000"/>
                  </a:schemeClr>
                </a:solidFill>
                <a:highlight>
                  <a:srgbClr val="FFFFFF"/>
                </a:highlight>
              </a:rPr>
              <a:t>超參數會在每次訓練之前設置，通常最先被修改的超參數是學習率，後續各項技術中，只要不是透過資料自動學習得到數值的參數 ，皆可被歸為超參數 </a:t>
            </a:r>
            <a:endParaRPr kumimoji="0" lang="en-US" altLang="zh-TW" sz="1200" b="1" i="0" u="none" strike="noStrike" kern="1200" cap="none" spc="0" normalizeH="0" baseline="0" noProof="0" dirty="0">
              <a:ln>
                <a:noFill/>
              </a:ln>
              <a:solidFill>
                <a:schemeClr val="accent6">
                  <a:lumMod val="10000"/>
                </a:scheme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調整超參數是一個反覆的工作，通常只會一次調整一個，我們先觀察結果後，再決定接下來要調整哪一個參數，直到我 們得到一個更好的模型。</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7ACAD625-CB69-4BCB-996A-EB67753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244" y="3441606"/>
            <a:ext cx="2788072" cy="609891"/>
          </a:xfrm>
          <a:prstGeom prst="rect">
            <a:avLst/>
          </a:prstGeom>
        </p:spPr>
      </p:pic>
      <p:pic>
        <p:nvPicPr>
          <p:cNvPr id="1026" name="Picture 2" descr="Guide to Hyperparameter Tuning and Evaluation of ML Models">
            <a:extLst>
              <a:ext uri="{FF2B5EF4-FFF2-40B4-BE49-F238E27FC236}">
                <a16:creationId xmlns:a16="http://schemas.microsoft.com/office/drawing/2014/main" id="{696A4995-B6A4-41C2-BA44-B55A00C1BF1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21429" y="3370728"/>
            <a:ext cx="4660806" cy="27973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F53CDDEA-71D2-4962-888C-A8FA8961CAE7}"/>
              </a:ext>
            </a:extLst>
          </p:cNvPr>
          <p:cNvCxnSpPr/>
          <p:nvPr/>
        </p:nvCxnSpPr>
        <p:spPr>
          <a:xfrm>
            <a:off x="8928847" y="4016188"/>
            <a:ext cx="0" cy="367553"/>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E4CF6696-B512-4376-82A9-F2DE46269531}"/>
              </a:ext>
            </a:extLst>
          </p:cNvPr>
          <p:cNvSpPr/>
          <p:nvPr/>
        </p:nvSpPr>
        <p:spPr>
          <a:xfrm>
            <a:off x="8027814" y="4320520"/>
            <a:ext cx="2036135" cy="336246"/>
          </a:xfrm>
          <a:prstGeom prst="rect">
            <a:avLst/>
          </a:prstGeom>
        </p:spPr>
        <p:txBody>
          <a:bodyPr wrap="none">
            <a:spAutoFit/>
          </a:bodyPr>
          <a:lstStyle/>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p:txBody>
      </p:sp>
    </p:spTree>
    <p:extLst>
      <p:ext uri="{BB962C8B-B14F-4D97-AF65-F5344CB8AC3E}">
        <p14:creationId xmlns:p14="http://schemas.microsoft.com/office/powerpoint/2010/main" val="196714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共通點：皆為資料收集完畢後、丟入模型進行處理前的前置工作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(Data Preprocessing)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概念：從資料中檢測、糾正與刪除不良或錯誤的資料之過程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目的：讓資料符合執行任務的要求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(Feature Engineering)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概念：將資料轉換為更能代表問題的特徵之過程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目的：降低計算成本，提升模型成效</a:t>
            </a:r>
          </a:p>
        </p:txBody>
      </p:sp>
      <p:sp>
        <p:nvSpPr>
          <p:cNvPr id="43" name="矩形: 圓角 42">
            <a:extLst>
              <a:ext uri="{FF2B5EF4-FFF2-40B4-BE49-F238E27FC236}">
                <a16:creationId xmlns:a16="http://schemas.microsoft.com/office/drawing/2014/main" id="{36433A5E-5753-4BBA-A64D-EDB69259325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94588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結構化資料</a:t>
            </a: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Tabular data are in the form of a table, feature columns of numeric / categorical / string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Int / float: directly use or bin to unique int values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Categorical data: one-hot encoding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Map rare categories into “Unknown”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Date-time: a feature list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[year, month, day,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week_of_year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day_of_week</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Feature combination: Cartesian product of two feature groups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sp>
        <p:nvSpPr>
          <p:cNvPr id="11" name="矩形: 圓角 10">
            <a:extLst>
              <a:ext uri="{FF2B5EF4-FFF2-40B4-BE49-F238E27FC236}">
                <a16:creationId xmlns:a16="http://schemas.microsoft.com/office/drawing/2014/main" id="{62148878-B4A1-4468-8C71-441D61B3F83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937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523220"/>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domain knowledge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of the data to create features that make machine learning algorithms work. </a:t>
            </a:r>
            <a:br>
              <a:rPr kumimoji="0" lang="en-US" altLang="zh-TW"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selecting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manipulating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and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transforming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raw data into features that can be used in supervised learning.</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特徵工程是一種「轉化成適合模型資料特徵」的優化手段</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2" name="矩形 1">
            <a:extLst>
              <a:ext uri="{FF2B5EF4-FFF2-40B4-BE49-F238E27FC236}">
                <a16:creationId xmlns:a16="http://schemas.microsoft.com/office/drawing/2014/main" id="{ADFF5229-939B-4DEF-8A56-1244F4408365}"/>
              </a:ext>
            </a:extLst>
          </p:cNvPr>
          <p:cNvSpPr/>
          <p:nvPr/>
        </p:nvSpPr>
        <p:spPr>
          <a:xfrm>
            <a:off x="3869267" y="2332335"/>
            <a:ext cx="74167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特徵創建是改進機器學習模型的一種方法，通過添加新的特徵或對現有特徵進行轉換。可以提高模型對數據的表徵能力，從而改善預測性能。</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63" name="矩形 62">
            <a:extLst>
              <a:ext uri="{FF2B5EF4-FFF2-40B4-BE49-F238E27FC236}">
                <a16:creationId xmlns:a16="http://schemas.microsoft.com/office/drawing/2014/main" id="{9FDA6660-C99C-4E47-8FAA-C6330752BA6D}"/>
              </a:ext>
            </a:extLst>
          </p:cNvPr>
          <p:cNvSpPr/>
          <p:nvPr/>
        </p:nvSpPr>
        <p:spPr>
          <a:xfrm>
            <a:off x="4394200" y="3187468"/>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特徵轉換是將原始數據轉換為模型更易理解或更適合建模的形式的過程。包括對數據進行標準化、正規化、離散化或轉換成其他分布。</a:t>
            </a:r>
          </a:p>
        </p:txBody>
      </p:sp>
      <p:sp>
        <p:nvSpPr>
          <p:cNvPr id="64" name="矩形 63">
            <a:extLst>
              <a:ext uri="{FF2B5EF4-FFF2-40B4-BE49-F238E27FC236}">
                <a16:creationId xmlns:a16="http://schemas.microsoft.com/office/drawing/2014/main" id="{31C15C2D-1C38-4FB3-B220-96BCB648096D}"/>
              </a:ext>
            </a:extLst>
          </p:cNvPr>
          <p:cNvSpPr/>
          <p:nvPr/>
        </p:nvSpPr>
        <p:spPr>
          <a:xfrm>
            <a:off x="4394200" y="4042602"/>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特徵提取是通過從原始數據中提取最具代表性和有用的信息來改善模型性能的過程。涉及使用統計技術、信號處理方法或機器學習算法來捕捉數據的重要特徵。</a:t>
            </a:r>
          </a:p>
        </p:txBody>
      </p:sp>
      <p:sp>
        <p:nvSpPr>
          <p:cNvPr id="65" name="矩形 64">
            <a:extLst>
              <a:ext uri="{FF2B5EF4-FFF2-40B4-BE49-F238E27FC236}">
                <a16:creationId xmlns:a16="http://schemas.microsoft.com/office/drawing/2014/main" id="{6E1DC8A0-1113-4DE1-9403-595CA0527468}"/>
              </a:ext>
            </a:extLst>
          </p:cNvPr>
          <p:cNvSpPr/>
          <p:nvPr/>
        </p:nvSpPr>
        <p:spPr>
          <a:xfrm>
            <a:off x="4013200" y="4880802"/>
            <a:ext cx="75353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探索性數據分析是一個探索性方法，通過對數據的結構和特性進行深入分析，以發現其中的模式、趨勢和關係。</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69376E36-F8F8-475D-A1E6-986AB113CB4A}"/>
              </a:ext>
            </a:extLst>
          </p:cNvPr>
          <p:cNvSpPr/>
          <p:nvPr/>
        </p:nvSpPr>
        <p:spPr>
          <a:xfrm>
            <a:off x="3005667" y="5651269"/>
            <a:ext cx="823806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基準模型用作評估其他更複雜模型性能的標準。一般是一個被廣泛接受且易於理解的模型。</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通常情況下，基準模型是一個簡單的模型，例如線性回歸或決策樹，並且可以提供對比以評估新模型的優劣。</a:t>
            </a:r>
          </a:p>
        </p:txBody>
      </p:sp>
      <p:sp>
        <p:nvSpPr>
          <p:cNvPr id="68" name="矩形: 圓角 67">
            <a:extLst>
              <a:ext uri="{FF2B5EF4-FFF2-40B4-BE49-F238E27FC236}">
                <a16:creationId xmlns:a16="http://schemas.microsoft.com/office/drawing/2014/main" id="{C5DA2959-F43E-4BD6-97B6-0AA4C377B13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0453BC9-174C-4647-A283-1B969FB107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567687" y="1490134"/>
            <a:ext cx="4158645" cy="4411134"/>
          </a:xfrm>
          <a:prstGeom prst="rect">
            <a:avLst/>
          </a:prstGeom>
        </p:spPr>
      </p:pic>
      <p:pic>
        <p:nvPicPr>
          <p:cNvPr id="6" name="圖片 5">
            <a:extLst>
              <a:ext uri="{FF2B5EF4-FFF2-40B4-BE49-F238E27FC236}">
                <a16:creationId xmlns:a16="http://schemas.microsoft.com/office/drawing/2014/main" id="{F340AD7E-7F22-4054-805C-4D40A56B84A1}"/>
              </a:ext>
            </a:extLst>
          </p:cNvPr>
          <p:cNvPicPr>
            <a:picLocks noChangeAspect="1"/>
          </p:cNvPicPr>
          <p:nvPr/>
        </p:nvPicPr>
        <p:blipFill>
          <a:blip r:embed="rId4"/>
          <a:stretch>
            <a:fillRect/>
          </a:stretch>
        </p:blipFill>
        <p:spPr>
          <a:xfrm>
            <a:off x="301411" y="1693330"/>
            <a:ext cx="6954743" cy="3124201"/>
          </a:xfrm>
          <a:prstGeom prst="rect">
            <a:avLst/>
          </a:prstGeom>
        </p:spPr>
      </p:pic>
      <p:sp>
        <p:nvSpPr>
          <p:cNvPr id="9" name="標題 1">
            <a:extLst>
              <a:ext uri="{FF2B5EF4-FFF2-40B4-BE49-F238E27FC236}">
                <a16:creationId xmlns:a16="http://schemas.microsoft.com/office/drawing/2014/main" id="{2A5550DE-CCA0-45DE-B8DE-94E8A321F1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模型面對空缺值的應對措施</a:t>
            </a:r>
          </a:p>
        </p:txBody>
      </p:sp>
      <p:sp>
        <p:nvSpPr>
          <p:cNvPr id="10" name="矩形 9">
            <a:extLst>
              <a:ext uri="{FF2B5EF4-FFF2-40B4-BE49-F238E27FC236}">
                <a16:creationId xmlns:a16="http://schemas.microsoft.com/office/drawing/2014/main" id="{C6D17465-0871-41B5-8B17-66FD2E48399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在資料分類上，模型面對空缺值的應對措施</a:t>
            </a:r>
          </a:p>
        </p:txBody>
      </p:sp>
      <p:sp>
        <p:nvSpPr>
          <p:cNvPr id="8" name="矩形 7">
            <a:extLst>
              <a:ext uri="{FF2B5EF4-FFF2-40B4-BE49-F238E27FC236}">
                <a16:creationId xmlns:a16="http://schemas.microsoft.com/office/drawing/2014/main" id="{68E84288-D159-449C-AE25-DA60E7FDCF2F}"/>
              </a:ext>
            </a:extLst>
          </p:cNvPr>
          <p:cNvSpPr/>
          <p:nvPr/>
        </p:nvSpPr>
        <p:spPr>
          <a:xfrm>
            <a:off x="2082800" y="1574800"/>
            <a:ext cx="3657600" cy="889000"/>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Machine Learning Techniques for Pattern Classification with Missing Data</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A90B3019-5497-442D-B5F5-40D1568A970B}"/>
              </a:ext>
            </a:extLst>
          </p:cNvPr>
          <p:cNvSpPr/>
          <p:nvPr/>
        </p:nvSpPr>
        <p:spPr>
          <a:xfrm>
            <a:off x="5757333" y="2793999"/>
            <a:ext cx="1642534"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E82713AD-2271-49DE-A9CB-8C0BD04798AB}"/>
              </a:ext>
            </a:extLst>
          </p:cNvPr>
          <p:cNvSpPr/>
          <p:nvPr/>
        </p:nvSpPr>
        <p:spPr>
          <a:xfrm>
            <a:off x="1127623" y="50948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8F7A332-B83A-49BC-9CBC-1E7B07C4183A}"/>
              </a:ext>
            </a:extLst>
          </p:cNvPr>
          <p:cNvSpPr txBox="1"/>
          <p:nvPr/>
        </p:nvSpPr>
        <p:spPr>
          <a:xfrm>
            <a:off x="1958048" y="51513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經驗談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有時候面對空缺值不一定非得要補值，根據不同的場域有時候空缺欄位也可以是一種特徵資訊。但大原則能夠補值對模型性能提升都是會有幫助的。</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6" name="圖片 15">
            <a:extLst>
              <a:ext uri="{FF2B5EF4-FFF2-40B4-BE49-F238E27FC236}">
                <a16:creationId xmlns:a16="http://schemas.microsoft.com/office/drawing/2014/main" id="{9665E73E-72DC-4318-BCE4-937C4E27BBFC}"/>
              </a:ext>
            </a:extLst>
          </p:cNvPr>
          <p:cNvPicPr>
            <a:picLocks noChangeAspect="1"/>
          </p:cNvPicPr>
          <p:nvPr/>
        </p:nvPicPr>
        <p:blipFill>
          <a:blip r:embed="rId5"/>
          <a:stretch>
            <a:fillRect/>
          </a:stretch>
        </p:blipFill>
        <p:spPr>
          <a:xfrm>
            <a:off x="1284080" y="5166861"/>
            <a:ext cx="598012" cy="642694"/>
          </a:xfrm>
          <a:prstGeom prst="rect">
            <a:avLst/>
          </a:prstGeom>
        </p:spPr>
      </p:pic>
      <p:sp>
        <p:nvSpPr>
          <p:cNvPr id="17" name="矩形: 圓角 16">
            <a:extLst>
              <a:ext uri="{FF2B5EF4-FFF2-40B4-BE49-F238E27FC236}">
                <a16:creationId xmlns:a16="http://schemas.microsoft.com/office/drawing/2014/main" id="{3857A7A4-ACD7-4A4B-8647-31FDDB7ED34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7647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Outlier Detection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218" name="Picture 2" descr="Outlier Detection in Machine Learning">
            <a:extLst>
              <a:ext uri="{FF2B5EF4-FFF2-40B4-BE49-F238E27FC236}">
                <a16:creationId xmlns:a16="http://schemas.microsoft.com/office/drawing/2014/main" id="{A0B8014B-22F7-4227-82FA-A84BF2C10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474133" y="2413000"/>
            <a:ext cx="5706725" cy="38477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FB49CEAF-BA97-4DE8-9E44-FE9995E092D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28C33586-91B5-4850-9547-D2196975A03D}"/>
              </a:ext>
            </a:extLst>
          </p:cNvPr>
          <p:cNvPicPr>
            <a:picLocks noChangeAspect="1"/>
          </p:cNvPicPr>
          <p:nvPr/>
        </p:nvPicPr>
        <p:blipFill>
          <a:blip r:embed="rId3"/>
          <a:stretch>
            <a:fillRect/>
          </a:stretch>
        </p:blipFill>
        <p:spPr>
          <a:xfrm>
            <a:off x="6783388" y="2658533"/>
            <a:ext cx="4672433" cy="3007782"/>
          </a:xfrm>
          <a:prstGeom prst="rect">
            <a:avLst/>
          </a:prstGeom>
        </p:spPr>
      </p:pic>
    </p:spTree>
    <p:extLst>
      <p:ext uri="{BB962C8B-B14F-4D97-AF65-F5344CB8AC3E}">
        <p14:creationId xmlns:p14="http://schemas.microsoft.com/office/powerpoint/2010/main" val="181600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模型面對異常值的應對措施</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438581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處理方法</a:t>
            </a: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移除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Removal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從分佈中刪除包含異常值的條目。但是，如果在許多變量上都存在異常值，這種策略可能會導致遺漏大量數據表的情況。</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替換值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Replacing values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將異常值視為缺失值並用合適的填補方法進行替換。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使用任意值或變量分佈中的值來替換最大和最小值。</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離散化是將連續變量、模型和函數轉換為離散的過程。這是通過構建一系列連續的區間（或箱子）來實現的，這些區間跨越了我們所需變量</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模型</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函數的範圍。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1EFE567-BB0D-41CC-9117-C67B2600F08A}"/>
              </a:ext>
            </a:extLst>
          </p:cNvPr>
          <p:cNvPicPr>
            <a:picLocks noChangeAspect="1"/>
          </p:cNvPicPr>
          <p:nvPr/>
        </p:nvPicPr>
        <p:blipFill>
          <a:blip r:embed="rId2"/>
          <a:stretch>
            <a:fillRect/>
          </a:stretch>
        </p:blipFill>
        <p:spPr>
          <a:xfrm>
            <a:off x="7035799" y="1854202"/>
            <a:ext cx="4402666" cy="2201333"/>
          </a:xfrm>
          <a:prstGeom prst="rect">
            <a:avLst/>
          </a:prstGeom>
        </p:spPr>
      </p:pic>
      <p:pic>
        <p:nvPicPr>
          <p:cNvPr id="4" name="圖片 3">
            <a:extLst>
              <a:ext uri="{FF2B5EF4-FFF2-40B4-BE49-F238E27FC236}">
                <a16:creationId xmlns:a16="http://schemas.microsoft.com/office/drawing/2014/main" id="{3AF3C8E8-95EE-4AD2-891C-A3CBB400AB6C}"/>
              </a:ext>
            </a:extLst>
          </p:cNvPr>
          <p:cNvPicPr>
            <a:picLocks noChangeAspect="1"/>
          </p:cNvPicPr>
          <p:nvPr/>
        </p:nvPicPr>
        <p:blipFill>
          <a:blip r:embed="rId3"/>
          <a:stretch>
            <a:fillRect/>
          </a:stretch>
        </p:blipFill>
        <p:spPr>
          <a:xfrm>
            <a:off x="7208838" y="4249031"/>
            <a:ext cx="4051829" cy="2034824"/>
          </a:xfrm>
          <a:prstGeom prst="rect">
            <a:avLst/>
          </a:prstGeom>
        </p:spPr>
      </p:pic>
      <p:sp>
        <p:nvSpPr>
          <p:cNvPr id="5" name="矩形 4">
            <a:extLst>
              <a:ext uri="{FF2B5EF4-FFF2-40B4-BE49-F238E27FC236}">
                <a16:creationId xmlns:a16="http://schemas.microsoft.com/office/drawing/2014/main" id="{FD8BE7CB-CDE0-4B93-98CF-652C9BD9EEEF}"/>
              </a:ext>
            </a:extLst>
          </p:cNvPr>
          <p:cNvSpPr/>
          <p:nvPr/>
        </p:nvSpPr>
        <p:spPr>
          <a:xfrm>
            <a:off x="8249828" y="4192600"/>
            <a:ext cx="19582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86DB35E3-5FA3-4AD1-8032-085BBBA15F63}"/>
              </a:ext>
            </a:extLst>
          </p:cNvPr>
          <p:cNvSpPr/>
          <p:nvPr/>
        </p:nvSpPr>
        <p:spPr>
          <a:xfrm>
            <a:off x="8263117" y="1424000"/>
            <a:ext cx="18565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06DC659-B461-4AB1-BCA2-5AB3F42B159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1110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請實體和線上參與的夥伴，拿請您的手機掃描簽到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2299" y="588"/>
            <a:ext cx="12187400"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
        <p:nvSpPr>
          <p:cNvPr id="11" name="矩形: 圓角 10">
            <a:extLst>
              <a:ext uri="{FF2B5EF4-FFF2-40B4-BE49-F238E27FC236}">
                <a16:creationId xmlns:a16="http://schemas.microsoft.com/office/drawing/2014/main" id="{CA8B45AF-1654-4EB7-8783-EEB4D276BF42}"/>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8128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E8B82DDC-286A-448F-8226-0C73ED85104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711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
        <p:nvSpPr>
          <p:cNvPr id="18" name="矩形: 圓角 17">
            <a:extLst>
              <a:ext uri="{FF2B5EF4-FFF2-40B4-BE49-F238E27FC236}">
                <a16:creationId xmlns:a16="http://schemas.microsoft.com/office/drawing/2014/main" id="{6536397D-48B2-4558-B8D0-08A37D99FB9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9905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https://medium.com/@simranjeetsingh1497/the-ultimate-guide-to-machine-learning-from-eda-to-model-deployment-part-2-e56ac58785f8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離群值偵測</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https://www.analyticsvidhya.com/blog/2022/10/outliers-detection-using-iqr-z-score-lof-and-dbscan/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衡量模型正確性的技術</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Holdout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驗證法</a:t>
            </a:r>
            <a:endPar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305006"/>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16379" y="1451001"/>
            <a:ext cx="5477806" cy="3209350"/>
          </a:xfrm>
          <a:prstGeom prst="rect">
            <a:avLst/>
          </a:prstGeom>
        </p:spPr>
      </p:pic>
      <p:sp>
        <p:nvSpPr>
          <p:cNvPr id="8" name="矩形 7">
            <a:extLst>
              <a:ext uri="{FF2B5EF4-FFF2-40B4-BE49-F238E27FC236}">
                <a16:creationId xmlns:a16="http://schemas.microsoft.com/office/drawing/2014/main" id="{8EE4C32E-CCBF-4B58-934F-2EB9BFBE051E}"/>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7383CD7-1734-4428-A760-2988E2E18FB2}"/>
              </a:ext>
            </a:extLst>
          </p:cNvPr>
          <p:cNvSpPr txBox="1"/>
          <p:nvPr/>
        </p:nvSpPr>
        <p:spPr>
          <a:xfrm>
            <a:off x="7259217" y="4963151"/>
            <a:ext cx="4385386"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當模型跑</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後若效果不彰，</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User</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往往會去調整模型使之 迎合</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然而，</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是模型所面對的未知世界之微縮版本，僅為最終測試，不應參與模型的參數學習與超參數調整的相關工作。</a:t>
            </a:r>
          </a:p>
        </p:txBody>
      </p:sp>
      <p:pic>
        <p:nvPicPr>
          <p:cNvPr id="11" name="圖片 10">
            <a:extLst>
              <a:ext uri="{FF2B5EF4-FFF2-40B4-BE49-F238E27FC236}">
                <a16:creationId xmlns:a16="http://schemas.microsoft.com/office/drawing/2014/main" id="{DBBD23B2-D8EE-4598-A295-EDFFE24DC64D}"/>
              </a:ext>
            </a:extLst>
          </p:cNvPr>
          <p:cNvPicPr>
            <a:picLocks noChangeAspect="1"/>
          </p:cNvPicPr>
          <p:nvPr/>
        </p:nvPicPr>
        <p:blipFill>
          <a:blip r:embed="rId4"/>
          <a:stretch>
            <a:fillRect/>
          </a:stretch>
        </p:blipFill>
        <p:spPr>
          <a:xfrm>
            <a:off x="6585249" y="5090662"/>
            <a:ext cx="598012" cy="642694"/>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Polynominal</a:t>
            </a: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C00000"/>
                </a:solidFill>
              </a:rPr>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1963906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Simple/Multiple Linear Regression</a:t>
            </a:r>
          </a:p>
          <a:p>
            <a:pPr marL="0" marR="0" lvl="0" indent="0" algn="ctr" defTabSz="913607" rtl="0" eaLnBrk="0" fontAlgn="base" latinLnBrk="0" hangingPunct="0">
              <a:lnSpc>
                <a:spcPct val="90000"/>
              </a:lnSpc>
              <a:spcBef>
                <a:spcPct val="0"/>
              </a:spcBef>
              <a:spcAft>
                <a:spcPct val="0"/>
              </a:spcAft>
              <a:buClrTx/>
              <a:buSzTx/>
              <a:buFontTx/>
              <a:buNone/>
              <a:tabLst/>
              <a:defRPr/>
            </a:pP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Tree>
    <p:extLst>
      <p:ext uri="{BB962C8B-B14F-4D97-AF65-F5344CB8AC3E}">
        <p14:creationId xmlns:p14="http://schemas.microsoft.com/office/powerpoint/2010/main" val="3768690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該如何提高馬鈴薯產量？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57406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385077" y="3838115"/>
            <a:ext cx="3321394" cy="1825122"/>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回歸分析的目的是建立一個模型，用以預測連續的數值輸出。這通常涉及找到一個或多個自變數（輸入特徵）與因變數（輸出變數）間的數學關係。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模型設計時，會嘗試最小化預測值與實際值之間的差異，常見的方法是最小化誤差的平方和。</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簡單線性回歸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就是線性方程式啦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12" name="矩形 11">
            <a:extLst>
              <a:ext uri="{FF2B5EF4-FFF2-40B4-BE49-F238E27FC236}">
                <a16:creationId xmlns:a16="http://schemas.microsoft.com/office/drawing/2014/main" id="{F024B926-0CCA-48EE-8A2B-F87EF61FA58A}"/>
              </a:ext>
            </a:extLst>
          </p:cNvPr>
          <p:cNvSpPr/>
          <p:nvPr/>
        </p:nvSpPr>
        <p:spPr>
          <a:xfrm>
            <a:off x="430305" y="5683638"/>
            <a:ext cx="5396754" cy="646331"/>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Only one 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Relationship between X and Y is described by a linear function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Changes in Y are assumed to be related to changes in X</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31256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概論</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多元線性回歸的目的是建立一個模型，用以預測連續的數值輸出。這通常涉及找到</a:t>
            </a: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自變數（輸入特徵）與因變數（輸出變數）間的數學關係。</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3869627"/>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2" name="矩形 1">
            <a:extLst>
              <a:ext uri="{FF2B5EF4-FFF2-40B4-BE49-F238E27FC236}">
                <a16:creationId xmlns:a16="http://schemas.microsoft.com/office/drawing/2014/main" id="{2A2F5ABF-B741-4C7D-BFA4-E3A67E7097F1}"/>
              </a:ext>
            </a:extLst>
          </p:cNvPr>
          <p:cNvSpPr/>
          <p:nvPr/>
        </p:nvSpPr>
        <p:spPr>
          <a:xfrm>
            <a:off x="385482" y="5567098"/>
            <a:ext cx="5441578" cy="461665"/>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we wish to predict or explain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used to predict or explain the dependent variable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325179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主要目的是找到一條直線（或超平面，在多維特徵的情況下），這條直線以最小化所有數據點與直線（或超平面）之間的距離的平方和的方式，最佳地擬合數據集。</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對異常值非常敏感，因為它最小化的是誤差的平方。</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如果數據之間的真實關係是非線性的，那麼</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將無法提供有效的預測。</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多重共線性問題：</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當一個或多個自變數高度相關時，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的參數估計可能會不穩定或不可靠。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Ordinary Least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Squares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最小平方法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(Loss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函數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798150" y="1899773"/>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572397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Correlation vs.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相關不代表因果</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6" name="文字方塊 5">
            <a:extLst>
              <a:ext uri="{FF2B5EF4-FFF2-40B4-BE49-F238E27FC236}">
                <a16:creationId xmlns:a16="http://schemas.microsoft.com/office/drawing/2014/main" id="{30F12CF4-D53E-4017-93C0-86F330956724}"/>
              </a:ext>
            </a:extLst>
          </p:cNvPr>
          <p:cNvSpPr txBox="1"/>
          <p:nvPr/>
        </p:nvSpPr>
        <p:spPr>
          <a:xfrm>
            <a:off x="390524" y="1340768"/>
            <a:ext cx="5201420" cy="20313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Correlation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總結兩個或更多數值變量之間的關係的強度和程度</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 scatter plot cane be used to show the relationship between two variables</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回歸來預測、優化或解釋變量之間的數字響應（</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如何影響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used to measure the strength of the association between two variables</a:t>
            </a:r>
            <a:endParaRPr kumimoji="0" lang="zh-TW" altLang="en-US"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76823978-A955-441F-B7EF-CF9FD580C7FC}"/>
              </a:ext>
            </a:extLst>
          </p:cNvPr>
          <p:cNvPicPr>
            <a:picLocks noChangeAspect="1"/>
          </p:cNvPicPr>
          <p:nvPr/>
        </p:nvPicPr>
        <p:blipFill>
          <a:blip r:embed="rId2"/>
          <a:stretch>
            <a:fillRect/>
          </a:stretch>
        </p:blipFill>
        <p:spPr>
          <a:xfrm>
            <a:off x="5674657" y="2088774"/>
            <a:ext cx="6124655" cy="3591447"/>
          </a:xfrm>
          <a:prstGeom prst="rect">
            <a:avLst/>
          </a:prstGeom>
        </p:spPr>
      </p:pic>
      <p:pic>
        <p:nvPicPr>
          <p:cNvPr id="2050" name="Picture 2" descr="淺談相關與因果- Marketingdatascience - Medium">
            <a:extLst>
              <a:ext uri="{FF2B5EF4-FFF2-40B4-BE49-F238E27FC236}">
                <a16:creationId xmlns:a16="http://schemas.microsoft.com/office/drawing/2014/main" id="{154D8AE8-C1D5-4620-9F76-468F15FF2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3505199"/>
            <a:ext cx="4908177" cy="23559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44F37DD-46D2-4E52-931C-BA3670753217}"/>
              </a:ext>
            </a:extLst>
          </p:cNvPr>
          <p:cNvSpPr/>
          <p:nvPr/>
        </p:nvSpPr>
        <p:spPr>
          <a:xfrm>
            <a:off x="1134741" y="4248380"/>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相關不代表因果</a:t>
            </a:r>
          </a:p>
        </p:txBody>
      </p:sp>
    </p:spTree>
    <p:extLst>
      <p:ext uri="{BB962C8B-B14F-4D97-AF65-F5344CB8AC3E}">
        <p14:creationId xmlns:p14="http://schemas.microsoft.com/office/powerpoint/2010/main" val="3006568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 of Squares: SST, SSR, SSE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Sum of Squares</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回歸變異量</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grpSp>
        <p:nvGrpSpPr>
          <p:cNvPr id="5" name="群組 4">
            <a:extLst>
              <a:ext uri="{FF2B5EF4-FFF2-40B4-BE49-F238E27FC236}">
                <a16:creationId xmlns:a16="http://schemas.microsoft.com/office/drawing/2014/main" id="{6D976EF4-E256-4EDD-AA0D-4DA012458CC9}"/>
              </a:ext>
            </a:extLst>
          </p:cNvPr>
          <p:cNvGrpSpPr/>
          <p:nvPr/>
        </p:nvGrpSpPr>
        <p:grpSpPr>
          <a:xfrm>
            <a:off x="6434667" y="1210732"/>
            <a:ext cx="4851400" cy="3005668"/>
            <a:chOff x="6816080" y="1820333"/>
            <a:chExt cx="4580053" cy="2661884"/>
          </a:xfrm>
        </p:grpSpPr>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rotWithShape="1">
            <a:blip r:embed="rId2"/>
            <a:srcRect t="1731"/>
            <a:stretch/>
          </p:blipFill>
          <p:spPr>
            <a:xfrm>
              <a:off x="6816080" y="2032000"/>
              <a:ext cx="4502080" cy="2450217"/>
            </a:xfrm>
            <a:prstGeom prst="rect">
              <a:avLst/>
            </a:prstGeom>
          </p:spPr>
        </p:pic>
        <p:sp>
          <p:nvSpPr>
            <p:cNvPr id="4" name="矩形 3">
              <a:extLst>
                <a:ext uri="{FF2B5EF4-FFF2-40B4-BE49-F238E27FC236}">
                  <a16:creationId xmlns:a16="http://schemas.microsoft.com/office/drawing/2014/main" id="{51DF56B9-E6AD-486B-95C7-9022712630BB}"/>
                </a:ext>
              </a:extLst>
            </p:cNvPr>
            <p:cNvSpPr/>
            <p:nvPr/>
          </p:nvSpPr>
          <p:spPr>
            <a:xfrm>
              <a:off x="10955867" y="1820333"/>
              <a:ext cx="440266" cy="7281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9" name="圖片 8">
            <a:extLst>
              <a:ext uri="{FF2B5EF4-FFF2-40B4-BE49-F238E27FC236}">
                <a16:creationId xmlns:a16="http://schemas.microsoft.com/office/drawing/2014/main" id="{BBD4F03E-349D-4CF5-816D-18A696FA9C06}"/>
              </a:ext>
            </a:extLst>
          </p:cNvPr>
          <p:cNvPicPr>
            <a:picLocks noChangeAspect="1"/>
          </p:cNvPicPr>
          <p:nvPr/>
        </p:nvPicPr>
        <p:blipFill>
          <a:blip r:embed="rId3"/>
          <a:stretch>
            <a:fillRect/>
          </a:stretch>
        </p:blipFill>
        <p:spPr>
          <a:xfrm>
            <a:off x="6571313" y="4506407"/>
            <a:ext cx="4586088" cy="1707074"/>
          </a:xfrm>
          <a:prstGeom prst="rect">
            <a:avLst/>
          </a:prstGeom>
        </p:spPr>
      </p:pic>
      <p:sp>
        <p:nvSpPr>
          <p:cNvPr id="10" name="文字方塊 9">
            <a:extLst>
              <a:ext uri="{FF2B5EF4-FFF2-40B4-BE49-F238E27FC236}">
                <a16:creationId xmlns:a16="http://schemas.microsoft.com/office/drawing/2014/main" id="{CA0184BE-2E61-4AE1-8535-946D545A42AC}"/>
              </a:ext>
            </a:extLst>
          </p:cNvPr>
          <p:cNvSpPr txBox="1"/>
          <p:nvPr/>
        </p:nvSpPr>
        <p:spPr>
          <a:xfrm>
            <a:off x="6872207"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殘差平方和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(SSE)</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1032E069-01C9-4755-9D85-D0831D64D20B}"/>
              </a:ext>
            </a:extLst>
          </p:cNvPr>
          <p:cNvSpPr txBox="1"/>
          <p:nvPr/>
        </p:nvSpPr>
        <p:spPr>
          <a:xfrm>
            <a:off x="9544052"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(SST)</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C67C58E2-475B-4368-B5F2-73C7B6DD4C78}"/>
              </a:ext>
            </a:extLst>
          </p:cNvPr>
          <p:cNvPicPr>
            <a:picLocks noChangeAspect="1"/>
          </p:cNvPicPr>
          <p:nvPr/>
        </p:nvPicPr>
        <p:blipFill>
          <a:blip r:embed="rId4"/>
          <a:stretch>
            <a:fillRect/>
          </a:stretch>
        </p:blipFill>
        <p:spPr>
          <a:xfrm>
            <a:off x="8613601" y="3371337"/>
            <a:ext cx="2127913" cy="489462"/>
          </a:xfrm>
          <a:prstGeom prst="rect">
            <a:avLst/>
          </a:prstGeom>
        </p:spPr>
      </p:pic>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rotWithShape="1">
          <a:blip r:embed="rId5"/>
          <a:srcRect b="33110"/>
          <a:stretch/>
        </p:blipFill>
        <p:spPr>
          <a:xfrm>
            <a:off x="610652" y="2843475"/>
            <a:ext cx="5282148" cy="1694661"/>
          </a:xfrm>
          <a:prstGeom prst="rect">
            <a:avLst/>
          </a:prstGeom>
        </p:spPr>
      </p:pic>
      <p:sp>
        <p:nvSpPr>
          <p:cNvPr id="16" name="文字方塊 15">
            <a:extLst>
              <a:ext uri="{FF2B5EF4-FFF2-40B4-BE49-F238E27FC236}">
                <a16:creationId xmlns:a16="http://schemas.microsoft.com/office/drawing/2014/main" id="{7BF94B1C-BDCD-454D-937E-DA0E3F362C0E}"/>
              </a:ext>
            </a:extLst>
          </p:cNvPr>
          <p:cNvSpPr txBox="1"/>
          <p:nvPr/>
        </p:nvSpPr>
        <p:spPr>
          <a:xfrm>
            <a:off x="10673740" y="2150487"/>
            <a:ext cx="122192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 fitting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接點: 弧形 17">
            <a:extLst>
              <a:ext uri="{FF2B5EF4-FFF2-40B4-BE49-F238E27FC236}">
                <a16:creationId xmlns:a16="http://schemas.microsoft.com/office/drawing/2014/main" id="{4044AF66-6012-461E-8DD3-55BCB5A271DB}"/>
              </a:ext>
            </a:extLst>
          </p:cNvPr>
          <p:cNvCxnSpPr>
            <a:endCxn id="16" idx="1"/>
          </p:cNvCxnSpPr>
          <p:nvPr/>
        </p:nvCxnSpPr>
        <p:spPr>
          <a:xfrm>
            <a:off x="10168467" y="2133600"/>
            <a:ext cx="505273" cy="15538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橢圓 18">
            <a:extLst>
              <a:ext uri="{FF2B5EF4-FFF2-40B4-BE49-F238E27FC236}">
                <a16:creationId xmlns:a16="http://schemas.microsoft.com/office/drawing/2014/main" id="{C3352FDC-91EA-42ED-9D10-A71AE07DA87E}"/>
              </a:ext>
            </a:extLst>
          </p:cNvPr>
          <p:cNvSpPr/>
          <p:nvPr/>
        </p:nvSpPr>
        <p:spPr>
          <a:xfrm>
            <a:off x="7620001" y="33782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0501AB5D-DFBC-4552-8447-8A6E883B98B2}"/>
              </a:ext>
            </a:extLst>
          </p:cNvPr>
          <p:cNvSpPr/>
          <p:nvPr/>
        </p:nvSpPr>
        <p:spPr>
          <a:xfrm>
            <a:off x="7670801" y="2887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34201164-AEC2-4A34-9F39-1BC60BACBAB2}"/>
              </a:ext>
            </a:extLst>
          </p:cNvPr>
          <p:cNvSpPr/>
          <p:nvPr/>
        </p:nvSpPr>
        <p:spPr>
          <a:xfrm>
            <a:off x="9254067" y="2599266"/>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4E8D9CB3-8EB1-43E2-AA0C-D6FA2849EBB7}"/>
              </a:ext>
            </a:extLst>
          </p:cNvPr>
          <p:cNvSpPr/>
          <p:nvPr/>
        </p:nvSpPr>
        <p:spPr>
          <a:xfrm>
            <a:off x="9448800" y="21336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09B428D6-D8A5-4390-AEED-466C4C1707C2}"/>
              </a:ext>
            </a:extLst>
          </p:cNvPr>
          <p:cNvSpPr/>
          <p:nvPr/>
        </p:nvSpPr>
        <p:spPr>
          <a:xfrm>
            <a:off x="8830733" y="2633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0D33425B-BF42-49A3-B985-94233E309190}"/>
              </a:ext>
            </a:extLst>
          </p:cNvPr>
          <p:cNvSpPr/>
          <p:nvPr/>
        </p:nvSpPr>
        <p:spPr>
          <a:xfrm>
            <a:off x="9795933" y="2184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569B423C-8131-4A43-8C87-F5B6230C3603}"/>
              </a:ext>
            </a:extLst>
          </p:cNvPr>
          <p:cNvSpPr/>
          <p:nvPr/>
        </p:nvSpPr>
        <p:spPr>
          <a:xfrm>
            <a:off x="7958667" y="29718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3D0C172-A531-4E2A-AE5C-5F289DA68FD8}"/>
              </a:ext>
            </a:extLst>
          </p:cNvPr>
          <p:cNvSpPr/>
          <p:nvPr/>
        </p:nvSpPr>
        <p:spPr>
          <a:xfrm>
            <a:off x="8060267" y="34882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B0E4E5B-F6A6-4896-9988-FA9478E64D5D}"/>
              </a:ext>
            </a:extLst>
          </p:cNvPr>
          <p:cNvSpPr/>
          <p:nvPr/>
        </p:nvSpPr>
        <p:spPr>
          <a:xfrm>
            <a:off x="8983134" y="22944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F50050FC-0228-4E87-B3F3-8E7727ED4D17}"/>
              </a:ext>
            </a:extLst>
          </p:cNvPr>
          <p:cNvSpPr/>
          <p:nvPr/>
        </p:nvSpPr>
        <p:spPr>
          <a:xfrm>
            <a:off x="10066867" y="1549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F0FE06C4-5C8F-4EB1-8154-0874C80216A9}"/>
              </a:ext>
            </a:extLst>
          </p:cNvPr>
          <p:cNvSpPr/>
          <p:nvPr/>
        </p:nvSpPr>
        <p:spPr>
          <a:xfrm>
            <a:off x="10227734" y="2429934"/>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C86F38D-89C7-417F-BD12-166D65FEB57A}"/>
              </a:ext>
            </a:extLst>
          </p:cNvPr>
          <p:cNvSpPr txBox="1"/>
          <p:nvPr/>
        </p:nvSpPr>
        <p:spPr>
          <a:xfrm>
            <a:off x="390524" y="1340768"/>
            <a:ext cx="5633468" cy="115416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SST= Total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Total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SSR= Regression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Explained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SSE= Error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Unexplained variability</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54B0AB38-483B-45F8-B47D-F8741E6C005A}"/>
              </a:ext>
            </a:extLst>
          </p:cNvPr>
          <p:cNvSpPr/>
          <p:nvPr/>
        </p:nvSpPr>
        <p:spPr>
          <a:xfrm>
            <a:off x="756125" y="5126820"/>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A3D05A3-BA54-46D7-9691-2E1682B8C9DC}"/>
              </a:ext>
            </a:extLst>
          </p:cNvPr>
          <p:cNvSpPr txBox="1"/>
          <p:nvPr/>
        </p:nvSpPr>
        <p:spPr>
          <a:xfrm>
            <a:off x="1510350" y="5183284"/>
            <a:ext cx="438538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如果 </a:t>
            </a: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SSR=SST</a:t>
            </a: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，那麼回歸模型將捕捉到所有觀察到的變異性，代表模型完美預測</a:t>
            </a:r>
            <a:endParaRPr kumimoji="0" lang="zh-TW" altLang="en-US" sz="1400" b="1" i="1"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34" name="圖片 33">
            <a:extLst>
              <a:ext uri="{FF2B5EF4-FFF2-40B4-BE49-F238E27FC236}">
                <a16:creationId xmlns:a16="http://schemas.microsoft.com/office/drawing/2014/main" id="{6720E142-C92E-4084-8525-29D520212963}"/>
              </a:ext>
            </a:extLst>
          </p:cNvPr>
          <p:cNvPicPr>
            <a:picLocks noChangeAspect="1"/>
          </p:cNvPicPr>
          <p:nvPr/>
        </p:nvPicPr>
        <p:blipFill>
          <a:blip r:embed="rId6"/>
          <a:stretch>
            <a:fillRect/>
          </a:stretch>
        </p:blipFill>
        <p:spPr>
          <a:xfrm>
            <a:off x="912582" y="5310795"/>
            <a:ext cx="598012" cy="642694"/>
          </a:xfrm>
          <a:prstGeom prst="rect">
            <a:avLst/>
          </a:prstGeom>
        </p:spPr>
      </p:pic>
      <p:sp>
        <p:nvSpPr>
          <p:cNvPr id="37" name="文字方塊 36">
            <a:extLst>
              <a:ext uri="{FF2B5EF4-FFF2-40B4-BE49-F238E27FC236}">
                <a16:creationId xmlns:a16="http://schemas.microsoft.com/office/drawing/2014/main" id="{9D70FBD8-F7C4-442B-BCA4-5A17295877D7}"/>
              </a:ext>
            </a:extLst>
          </p:cNvPr>
          <p:cNvSpPr txBox="1"/>
          <p:nvPr/>
        </p:nvSpPr>
        <p:spPr>
          <a:xfrm>
            <a:off x="4591051" y="4529621"/>
            <a:ext cx="95461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組內變異</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21741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），或稱決定係數，或是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Goodness of fit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(GOF)</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是衡量線性回歸模型解釋數據變異程度的統計指標。它表示模型所捕捉到的因變數的變異量占總變異量的比例。</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平方的值範圍</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。值越接近</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，表示模型解釋的變異量越大，意味著模型的預測能力越強。一個</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平方值為</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則意味著模型根本不解釋任何變異。</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）對數據中的異常值較為敏感。異常值可能會導致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誤差增大，因此它可能高估或低估模型的實際預測能力。</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）主要用於評估線性回歸模型的擬合效果，並不適用於評估非線性模型或更複雜的關係。</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622563" y="4784020"/>
            <a:ext cx="3485321" cy="981780"/>
          </a:xfrm>
          <a:prstGeom prst="rect">
            <a:avLst/>
          </a:prstGeom>
        </p:spPr>
      </p:pic>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4018165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Adjusted 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調整決定係數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調整決定係數（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Adjusted 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）是決定係數（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This is because of Ordinary Least Squares: </a:t>
            </a:r>
            <a:r>
              <a:rPr kumimoji="0" lang="zh-TW" altLang="en-US"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𝑆𝑆</a:t>
            </a:r>
            <a:r>
              <a:rPr kumimoji="0" lang="en-US" altLang="zh-TW"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R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-&gt; Min</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452433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3C9A309D-8239-4911-BAC2-EE6FDE377BE3}"/>
              </a:ext>
            </a:extLst>
          </p:cNvPr>
          <p:cNvGrpSpPr/>
          <p:nvPr/>
        </p:nvGrpSpPr>
        <p:grpSpPr>
          <a:xfrm>
            <a:off x="5124090" y="1725285"/>
            <a:ext cx="4873925" cy="3060888"/>
            <a:chOff x="5068887" y="2203980"/>
            <a:chExt cx="5412846" cy="3206809"/>
          </a:xfrm>
        </p:grpSpPr>
        <p:pic>
          <p:nvPicPr>
            <p:cNvPr id="1032" name="Picture 8" descr="ANOVA">
              <a:extLst>
                <a:ext uri="{FF2B5EF4-FFF2-40B4-BE49-F238E27FC236}">
                  <a16:creationId xmlns:a16="http://schemas.microsoft.com/office/drawing/2014/main" id="{AD4197D5-BCE4-4211-9D2A-AD63C0786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755" y="3714750"/>
              <a:ext cx="4489978" cy="640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VA">
              <a:extLst>
                <a:ext uri="{FF2B5EF4-FFF2-40B4-BE49-F238E27FC236}">
                  <a16:creationId xmlns:a16="http://schemas.microsoft.com/office/drawing/2014/main" id="{CE16FB0D-E10A-48D8-841B-1BA589FC3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7" y="2203980"/>
              <a:ext cx="4447646" cy="626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OVA">
              <a:extLst>
                <a:ext uri="{FF2B5EF4-FFF2-40B4-BE49-F238E27FC236}">
                  <a16:creationId xmlns:a16="http://schemas.microsoft.com/office/drawing/2014/main" id="{5872D243-541B-46E4-8D29-471CC4986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522" y="2913063"/>
              <a:ext cx="3971618" cy="66833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AA7EC079-9E99-48CA-9D8E-9946C0DFD397}"/>
                </a:ext>
              </a:extLst>
            </p:cNvPr>
            <p:cNvPicPr>
              <a:picLocks noChangeAspect="1"/>
            </p:cNvPicPr>
            <p:nvPr/>
          </p:nvPicPr>
          <p:blipFill rotWithShape="1">
            <a:blip r:embed="rId5"/>
            <a:srcRect b="50723"/>
            <a:stretch/>
          </p:blipFill>
          <p:spPr>
            <a:xfrm>
              <a:off x="5872692" y="4542367"/>
              <a:ext cx="2864908" cy="452967"/>
            </a:xfrm>
            <a:prstGeom prst="rect">
              <a:avLst/>
            </a:prstGeom>
          </p:spPr>
        </p:pic>
        <p:pic>
          <p:nvPicPr>
            <p:cNvPr id="26" name="圖片 25">
              <a:extLst>
                <a:ext uri="{FF2B5EF4-FFF2-40B4-BE49-F238E27FC236}">
                  <a16:creationId xmlns:a16="http://schemas.microsoft.com/office/drawing/2014/main" id="{AC2F69CA-7E1F-4F14-B521-280E02BDE8EC}"/>
                </a:ext>
              </a:extLst>
            </p:cNvPr>
            <p:cNvPicPr>
              <a:picLocks noChangeAspect="1"/>
            </p:cNvPicPr>
            <p:nvPr/>
          </p:nvPicPr>
          <p:blipFill rotWithShape="1">
            <a:blip r:embed="rId5"/>
            <a:srcRect t="53883"/>
            <a:stretch/>
          </p:blipFill>
          <p:spPr>
            <a:xfrm>
              <a:off x="5931960" y="4986867"/>
              <a:ext cx="2864908" cy="423922"/>
            </a:xfrm>
            <a:prstGeom prst="rect">
              <a:avLst/>
            </a:prstGeom>
          </p:spPr>
        </p:pic>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ANOVA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變異數分析</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Analysis of Variance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0" name="圖片 19">
            <a:extLst>
              <a:ext uri="{FF2B5EF4-FFF2-40B4-BE49-F238E27FC236}">
                <a16:creationId xmlns:a16="http://schemas.microsoft.com/office/drawing/2014/main" id="{F8656D20-0725-45BA-ADDF-D93FAA1596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6086" y="2595366"/>
            <a:ext cx="3969182" cy="2313327"/>
          </a:xfrm>
          <a:prstGeom prst="rect">
            <a:avLst/>
          </a:prstGeom>
        </p:spPr>
      </p:pic>
      <p:pic>
        <p:nvPicPr>
          <p:cNvPr id="1034" name="Picture 10" descr="ANOVA">
            <a:extLst>
              <a:ext uri="{FF2B5EF4-FFF2-40B4-BE49-F238E27FC236}">
                <a16:creationId xmlns:a16="http://schemas.microsoft.com/office/drawing/2014/main" id="{9E68FD63-0498-4244-8BE4-47344F795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302" y="5008811"/>
            <a:ext cx="4246563" cy="131896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0C8D408D-B6D1-46AC-8D28-B2BB372F122E}"/>
              </a:ext>
            </a:extLst>
          </p:cNvPr>
          <p:cNvSpPr txBox="1"/>
          <p:nvPr/>
        </p:nvSpPr>
        <p:spPr>
          <a:xfrm>
            <a:off x="390524" y="1340768"/>
            <a:ext cx="5633468" cy="173893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方差分析（</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ANOVA</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）在有三個或更多組時使用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檢定來統計評估均值的相等性</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變異數分析驗之前提假設：</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 </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組母群體均為常態分布，且各組變異數相同。</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組中抽出的觀察值為獨立，不相互影響。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29" name="直線接點 28">
            <a:extLst>
              <a:ext uri="{FF2B5EF4-FFF2-40B4-BE49-F238E27FC236}">
                <a16:creationId xmlns:a16="http://schemas.microsoft.com/office/drawing/2014/main" id="{2BCBE9DE-BB89-43C5-AEF7-A73594D01440}"/>
              </a:ext>
            </a:extLst>
          </p:cNvPr>
          <p:cNvCxnSpPr/>
          <p:nvPr/>
        </p:nvCxnSpPr>
        <p:spPr>
          <a:xfrm>
            <a:off x="821267" y="4419600"/>
            <a:ext cx="4360333" cy="0"/>
          </a:xfrm>
          <a:prstGeom prst="line">
            <a:avLst/>
          </a:prstGeom>
          <a:ln w="38100">
            <a:solidFill>
              <a:schemeClr val="accent6">
                <a:lumMod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D780408-0635-41D7-8493-741A7F8AF30A}"/>
              </a:ext>
            </a:extLst>
          </p:cNvPr>
          <p:cNvSpPr/>
          <p:nvPr/>
        </p:nvSpPr>
        <p:spPr>
          <a:xfrm>
            <a:off x="5867879" y="5274587"/>
            <a:ext cx="6096000" cy="1015663"/>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組內離均差平方和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(SSW)</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亦稱「機差平方和」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sum of squares, SSE)</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en-US" altLang="zh-TW" sz="1200" b="0" i="0" u="none" strike="noStrike" kern="1200" cap="none" spc="0" normalizeH="0" baseline="-25000" noProof="0" dirty="0">
                <a:ln>
                  <a:noFill/>
                </a:ln>
                <a:solidFill>
                  <a:srgbClr val="0070C0"/>
                </a:solidFill>
                <a:effectLst/>
                <a:uLnTx/>
                <a:uFillTx/>
                <a:latin typeface="Georgia" panose="02040502050405020303" pitchFamily="18" charset="0"/>
                <a:ea typeface="新細明體" panose="02020500000000000000" pitchFamily="18" charset="-120"/>
                <a:cs typeface="+mn-cs"/>
              </a:rPr>
              <a:t>2,12</a:t>
            </a:r>
            <a:r>
              <a:rPr kumimoji="0" lang="en-US" altLang="zh-TW" sz="1200" b="0" i="0" u="none" strike="noStrike" kern="1200" cap="none" spc="0" normalizeH="0" baseline="-25000" noProof="0" dirty="0">
                <a:ln>
                  <a:noFill/>
                </a:ln>
                <a:solidFill>
                  <a:srgbClr val="000000"/>
                </a:solidFill>
                <a:effectLst/>
                <a:uLnTx/>
                <a:uFillTx/>
                <a:latin typeface="Georgia" panose="02040502050405020303" pitchFamily="18" charset="0"/>
                <a:ea typeface="新細明體" panose="02020500000000000000" pitchFamily="18" charset="-120"/>
                <a:cs typeface="+mn-cs"/>
              </a:rPr>
              <a:t>, .95</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，表示：檢定母群體組數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 =3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且取樣本總數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N =15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之變異數分析，要求顯著水準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α = .05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時，</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之臨界值；</a:t>
            </a:r>
            <a:b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當</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，可判定拒絕「各組母群體平均數完全相同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」之虛無假設。</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32C5477-F10D-4566-8201-F867C3466E0B}"/>
              </a:ext>
            </a:extLst>
          </p:cNvPr>
          <p:cNvSpPr txBox="1"/>
          <p:nvPr/>
        </p:nvSpPr>
        <p:spPr>
          <a:xfrm>
            <a:off x="319976" y="4497397"/>
            <a:ext cx="21451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沒差別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虛無假設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H1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有差別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對立假設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p:txBody>
      </p:sp>
      <p:pic>
        <p:nvPicPr>
          <p:cNvPr id="1038" name="Picture 14" descr="F-table - Statistics By Jim">
            <a:extLst>
              <a:ext uri="{FF2B5EF4-FFF2-40B4-BE49-F238E27FC236}">
                <a16:creationId xmlns:a16="http://schemas.microsoft.com/office/drawing/2014/main" id="{B8D4AFBA-0121-43C4-B061-C4BDA0F38B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083" y="3737632"/>
            <a:ext cx="2176732" cy="145115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圓角 40">
            <a:extLst>
              <a:ext uri="{FF2B5EF4-FFF2-40B4-BE49-F238E27FC236}">
                <a16:creationId xmlns:a16="http://schemas.microsoft.com/office/drawing/2014/main" id="{DEFA1466-AB0B-43CE-A1E1-E070EDA71BF5}"/>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733005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線性回歸的假設前提，與機器學習套模仔的差別就看這了，特別重要</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前提假設</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線性關係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與每一個預測變量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之間存在線性關係。換句話說，</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可以通過將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們相加（每個乘以一個常數）來預測。這就像用直尺在紙上畫點然後拉直線一樣簡單。</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同質性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(Homoscedasticity)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隨著預測變量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的改變，目標變量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的變異（散佈的寬度）是恆定的。想像一下，不管我們擲多遠的骰子，擲到每一個數字的機率都是一樣的。</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多變量正態性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(Multivariate Normality)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回歸分析中的誤差（實際觀察值與預測值之間的差異）應該呈正態分佈。大多數的誤差應該集中在零附近，只有少數是大的正數或負數。</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獨立性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(Independence)</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假設每一次的觀察（或數據點）都是獨立的，不會互相影響。就像你每次擲骰子，前一次的結果不會影響下一次。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無多重共線性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(Lack of Multicollinearity)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模型中的預測變量彼此之間不應該是高度相關的。如果你有兩個幾乎一樣的預測變量，那麼就很難分辨它們對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的影響是獨立的還是相互影響的。</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異常值檢查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(The Outlier Check)</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766610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42424"/>
                </a:solidFill>
                <a:effectLst/>
                <a:highlight>
                  <a:srgbClr val="FFFFFF"/>
                </a:highlight>
                <a:uLnTx/>
                <a:uFillTx/>
                <a:latin typeface="sohne"/>
                <a:ea typeface="新細明體" panose="02020500000000000000" pitchFamily="18" charset="-120"/>
                <a:cs typeface="+mn-cs"/>
              </a:rPr>
              <a:t>Feature Scaling: When Should You Use Standardization and Normalization</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hlinkClick r:id="rId2"/>
              </a:rPr>
              <a:t>https://python.plainenglish.io/feature-scaling-when-should-you-use-standardization-and-normalization-ea2eabb4a1d5</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751471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Lasso &amp; Ridge Regression </a:t>
            </a:r>
          </a:p>
        </p:txBody>
      </p:sp>
    </p:spTree>
    <p:extLst>
      <p:ext uri="{BB962C8B-B14F-4D97-AF65-F5344CB8AC3E}">
        <p14:creationId xmlns:p14="http://schemas.microsoft.com/office/powerpoint/2010/main" val="375398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extLst/>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21698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4" name="Picture 2" descr="https://images.datacamp.com/image/upload/v1648205671/image17_ryqgum.png">
            <a:extLst>
              <a:ext uri="{FF2B5EF4-FFF2-40B4-BE49-F238E27FC236}">
                <a16:creationId xmlns:a16="http://schemas.microsoft.com/office/drawing/2014/main" id="{AD0EFEA4-5EA0-4CB7-8A77-B94E19A9C4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5157" y="2303524"/>
            <a:ext cx="29527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79" y="33178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E2357E2-726C-47B8-A2B8-442AEEB0BA87}"/>
              </a:ext>
            </a:extLst>
          </p:cNvPr>
          <p:cNvSpPr/>
          <p:nvPr/>
        </p:nvSpPr>
        <p:spPr>
          <a:xfrm>
            <a:off x="3295291" y="2286000"/>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CA94DD5-77CC-45F0-B0B2-F8E3F18525E0}"/>
              </a:ext>
            </a:extLst>
          </p:cNvPr>
          <p:cNvSpPr/>
          <p:nvPr/>
        </p:nvSpPr>
        <p:spPr>
          <a:xfrm>
            <a:off x="3338421" y="3355676"/>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 name="圖片 18">
            <a:extLst>
              <a:ext uri="{FF2B5EF4-FFF2-40B4-BE49-F238E27FC236}">
                <a16:creationId xmlns:a16="http://schemas.microsoft.com/office/drawing/2014/main" id="{A2FE85C0-9C49-45B6-BFFB-99E428240E6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70299" y="2334886"/>
            <a:ext cx="1709079" cy="416940"/>
          </a:xfrm>
          <a:prstGeom prst="rect">
            <a:avLst/>
          </a:prstGeom>
        </p:spPr>
      </p:pic>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161675" y="3429575"/>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3936953"/>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31F577F2-3905-4A06-8E0B-904F3C83F83E}"/>
              </a:ext>
            </a:extLst>
          </p:cNvPr>
          <p:cNvSpPr txBox="1"/>
          <p:nvPr/>
        </p:nvSpPr>
        <p:spPr>
          <a:xfrm>
            <a:off x="3473454" y="2040419"/>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1BB60FA6-71CA-4E9E-B714-3F9E1EF1D5EE}"/>
              </a:ext>
            </a:extLst>
          </p:cNvPr>
          <p:cNvGrpSpPr/>
          <p:nvPr/>
        </p:nvGrpSpPr>
        <p:grpSpPr>
          <a:xfrm>
            <a:off x="6383868" y="1625602"/>
            <a:ext cx="5657110" cy="4054354"/>
            <a:chOff x="5339752" y="1529545"/>
            <a:chExt cx="6659593" cy="4821635"/>
          </a:xfrm>
        </p:grpSpPr>
        <p:pic>
          <p:nvPicPr>
            <p:cNvPr id="3078" name="Picture 6" descr="Ridge and Lasso Regression - Comparative Study | FavTutor">
              <a:extLst>
                <a:ext uri="{FF2B5EF4-FFF2-40B4-BE49-F238E27FC236}">
                  <a16:creationId xmlns:a16="http://schemas.microsoft.com/office/drawing/2014/main" id="{8FCF98ED-147C-43C7-B962-FB2E7FF8AF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9752" y="1529545"/>
              <a:ext cx="6659593" cy="475685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00A393DD-7C37-4B9F-BDD9-C2FACB6322E2}"/>
                </a:ext>
              </a:extLst>
            </p:cNvPr>
            <p:cNvSpPr/>
            <p:nvPr/>
          </p:nvSpPr>
          <p:spPr>
            <a:xfrm>
              <a:off x="9432142" y="5869002"/>
              <a:ext cx="1515318"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L2 norm</a:t>
              </a:r>
            </a:p>
          </p:txBody>
        </p:sp>
        <p:sp>
          <p:nvSpPr>
            <p:cNvPr id="23" name="矩形 22">
              <a:extLst>
                <a:ext uri="{FF2B5EF4-FFF2-40B4-BE49-F238E27FC236}">
                  <a16:creationId xmlns:a16="http://schemas.microsoft.com/office/drawing/2014/main" id="{0F3687ED-BE27-487C-A89C-E3E7EFC2ED07}"/>
                </a:ext>
              </a:extLst>
            </p:cNvPr>
            <p:cNvSpPr/>
            <p:nvPr/>
          </p:nvSpPr>
          <p:spPr>
            <a:xfrm>
              <a:off x="6300182" y="5843601"/>
              <a:ext cx="1474901"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L1 norm</a:t>
              </a:r>
            </a:p>
          </p:txBody>
        </p:sp>
      </p:grpSp>
    </p:spTree>
    <p:extLst>
      <p:ext uri="{BB962C8B-B14F-4D97-AF65-F5344CB8AC3E}">
        <p14:creationId xmlns:p14="http://schemas.microsoft.com/office/powerpoint/2010/main" val="189941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dirty="0"/>
              <a:t>Lagrange Multiplier</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79" y="2188295"/>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2CA94DD5-77CC-45F0-B0B2-F8E3F18525E0}"/>
              </a:ext>
            </a:extLst>
          </p:cNvPr>
          <p:cNvSpPr/>
          <p:nvPr/>
        </p:nvSpPr>
        <p:spPr>
          <a:xfrm>
            <a:off x="3338421" y="2226123"/>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1675" y="2300022"/>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2807400"/>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476B438E-2AF6-44B1-8071-BED6F996C44F}"/>
              </a:ext>
            </a:extLst>
          </p:cNvPr>
          <p:cNvPicPr>
            <a:picLocks noChangeAspect="1"/>
          </p:cNvPicPr>
          <p:nvPr/>
        </p:nvPicPr>
        <p:blipFill>
          <a:blip r:embed="rId5"/>
          <a:stretch>
            <a:fillRect/>
          </a:stretch>
        </p:blipFill>
        <p:spPr>
          <a:xfrm>
            <a:off x="1873778" y="3206902"/>
            <a:ext cx="2630488" cy="1945125"/>
          </a:xfrm>
          <a:prstGeom prst="rect">
            <a:avLst/>
          </a:prstGeom>
        </p:spPr>
      </p:pic>
      <p:pic>
        <p:nvPicPr>
          <p:cNvPr id="3082" name="Picture 10" descr="https://explained.ai/regularization/images/ESL_reg.png">
            <a:extLst>
              <a:ext uri="{FF2B5EF4-FFF2-40B4-BE49-F238E27FC236}">
                <a16:creationId xmlns:a16="http://schemas.microsoft.com/office/drawing/2014/main" id="{D80A5D71-1A6A-4D6C-B3F3-6721031B1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71" y="3241736"/>
            <a:ext cx="1601047"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接點: 肘形 32">
            <a:extLst>
              <a:ext uri="{FF2B5EF4-FFF2-40B4-BE49-F238E27FC236}">
                <a16:creationId xmlns:a16="http://schemas.microsoft.com/office/drawing/2014/main" id="{5B47078C-9F4D-4E83-ABD2-5A81EAD2652F}"/>
              </a:ext>
            </a:extLst>
          </p:cNvPr>
          <p:cNvCxnSpPr>
            <a:cxnSpLocks/>
          </p:cNvCxnSpPr>
          <p:nvPr/>
        </p:nvCxnSpPr>
        <p:spPr>
          <a:xfrm>
            <a:off x="1684866" y="3665070"/>
            <a:ext cx="2023534" cy="228600"/>
          </a:xfrm>
          <a:prstGeom prst="bentConnector3">
            <a:avLst>
              <a:gd name="adj1" fmla="val 100210"/>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接點: 肘形 44">
            <a:extLst>
              <a:ext uri="{FF2B5EF4-FFF2-40B4-BE49-F238E27FC236}">
                <a16:creationId xmlns:a16="http://schemas.microsoft.com/office/drawing/2014/main" id="{2FC534E7-7EAB-4E8D-9A7E-49C9F13BD236}"/>
              </a:ext>
            </a:extLst>
          </p:cNvPr>
          <p:cNvCxnSpPr>
            <a:cxnSpLocks/>
          </p:cNvCxnSpPr>
          <p:nvPr/>
        </p:nvCxnSpPr>
        <p:spPr>
          <a:xfrm flipV="1">
            <a:off x="931333" y="4096870"/>
            <a:ext cx="2243667" cy="643468"/>
          </a:xfrm>
          <a:prstGeom prst="bentConnector3">
            <a:avLst>
              <a:gd name="adj1" fmla="val 100189"/>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3084" name="Picture 12" descr="https://explained.ai/regularization/images/lagrange-animation.gif">
            <a:extLst>
              <a:ext uri="{FF2B5EF4-FFF2-40B4-BE49-F238E27FC236}">
                <a16:creationId xmlns:a16="http://schemas.microsoft.com/office/drawing/2014/main" id="{FFD682FA-6A8B-4EC7-B649-D2FAA5127BB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262968" y="3250203"/>
            <a:ext cx="2523614" cy="186266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3E3BD0D-BCCA-4413-83FC-9C0D96248CFC}"/>
              </a:ext>
            </a:extLst>
          </p:cNvPr>
          <p:cNvPicPr>
            <a:picLocks noChangeAspect="1"/>
          </p:cNvPicPr>
          <p:nvPr/>
        </p:nvPicPr>
        <p:blipFill rotWithShape="1">
          <a:blip r:embed="rId8"/>
          <a:srcRect t="1119"/>
          <a:stretch/>
        </p:blipFill>
        <p:spPr>
          <a:xfrm>
            <a:off x="7302048" y="1963271"/>
            <a:ext cx="3791479" cy="3636004"/>
          </a:xfrm>
          <a:prstGeom prst="rect">
            <a:avLst/>
          </a:prstGeom>
        </p:spPr>
      </p:pic>
      <p:pic>
        <p:nvPicPr>
          <p:cNvPr id="6" name="圖片 5">
            <a:extLst>
              <a:ext uri="{FF2B5EF4-FFF2-40B4-BE49-F238E27FC236}">
                <a16:creationId xmlns:a16="http://schemas.microsoft.com/office/drawing/2014/main" id="{6000B81C-7EB9-4C41-8655-346F72F30CE7}"/>
              </a:ext>
            </a:extLst>
          </p:cNvPr>
          <p:cNvPicPr>
            <a:picLocks noChangeAspect="1"/>
          </p:cNvPicPr>
          <p:nvPr/>
        </p:nvPicPr>
        <p:blipFill>
          <a:blip r:embed="rId9">
            <a:grayscl/>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9847718" y="5349687"/>
            <a:ext cx="246540" cy="308176"/>
          </a:xfrm>
          <a:prstGeom prst="rect">
            <a:avLst/>
          </a:prstGeom>
        </p:spPr>
      </p:pic>
      <p:sp>
        <p:nvSpPr>
          <p:cNvPr id="8" name="矩形 7">
            <a:extLst>
              <a:ext uri="{FF2B5EF4-FFF2-40B4-BE49-F238E27FC236}">
                <a16:creationId xmlns:a16="http://schemas.microsoft.com/office/drawing/2014/main" id="{7E366948-45BE-4552-98EE-AB53F682D121}"/>
              </a:ext>
            </a:extLst>
          </p:cNvPr>
          <p:cNvSpPr/>
          <p:nvPr/>
        </p:nvSpPr>
        <p:spPr>
          <a:xfrm>
            <a:off x="206188" y="5532148"/>
            <a:ext cx="6849036" cy="646331"/>
          </a:xfrm>
          <a:prstGeom prst="rect">
            <a:avLst/>
          </a:prstGeom>
          <a:solidFill>
            <a:srgbClr val="FFC000"/>
          </a:solidFill>
        </p:spPr>
        <p:txBody>
          <a:bodyPr wrap="square">
            <a:spAutoFit/>
          </a:bodyPr>
          <a:lstStyle/>
          <a:p>
            <a:r>
              <a:rPr lang="en-US" altLang="zh-TW" sz="1200" b="1" dirty="0">
                <a:solidFill>
                  <a:schemeClr val="accent6">
                    <a:lumMod val="10000"/>
                  </a:schemeClr>
                </a:solidFill>
              </a:rPr>
              <a:t>λ=0</a:t>
            </a:r>
            <a:r>
              <a:rPr lang="zh-TW" altLang="en-US" sz="1200" dirty="0">
                <a:solidFill>
                  <a:schemeClr val="accent6">
                    <a:lumMod val="10000"/>
                  </a:schemeClr>
                </a:solidFill>
              </a:rPr>
              <a:t>：表示重定義的損失函數</a:t>
            </a:r>
            <a:r>
              <a:rPr lang="en-US" altLang="zh-TW" sz="1200" dirty="0" err="1">
                <a:solidFill>
                  <a:schemeClr val="accent6">
                    <a:lumMod val="10000"/>
                  </a:schemeClr>
                </a:solidFill>
              </a:rPr>
              <a:t>LRe</a:t>
            </a:r>
            <a:r>
              <a:rPr lang="en-US" altLang="zh-TW" sz="1200" dirty="0">
                <a:solidFill>
                  <a:schemeClr val="accent6">
                    <a:lumMod val="10000"/>
                  </a:schemeClr>
                </a:solidFill>
              </a:rPr>
              <a:t> = </a:t>
            </a:r>
            <a:r>
              <a:rPr lang="zh-TW" altLang="en-US" sz="1200" dirty="0">
                <a:solidFill>
                  <a:schemeClr val="accent6">
                    <a:lumMod val="10000"/>
                  </a:schemeClr>
                </a:solidFill>
              </a:rPr>
              <a:t>原本的無限制損失函數</a:t>
            </a:r>
            <a:r>
              <a:rPr lang="en-US" altLang="zh-TW" sz="1200" dirty="0">
                <a:solidFill>
                  <a:schemeClr val="accent6">
                    <a:lumMod val="10000"/>
                  </a:schemeClr>
                </a:solidFill>
              </a:rPr>
              <a:t>L</a:t>
            </a:r>
            <a:r>
              <a:rPr lang="zh-TW" altLang="en-US" sz="1200" dirty="0">
                <a:solidFill>
                  <a:schemeClr val="accent6">
                    <a:lumMod val="10000"/>
                  </a:schemeClr>
                </a:solidFill>
              </a:rPr>
              <a:t>， 易產生</a:t>
            </a:r>
            <a:r>
              <a:rPr lang="en-US" altLang="zh-TW" sz="1200" dirty="0">
                <a:solidFill>
                  <a:schemeClr val="accent6">
                    <a:lumMod val="10000"/>
                  </a:schemeClr>
                </a:solidFill>
              </a:rPr>
              <a:t>Over Fitting</a:t>
            </a:r>
            <a:r>
              <a:rPr lang="zh-TW" altLang="en-US" sz="1200" dirty="0">
                <a:solidFill>
                  <a:schemeClr val="accent6">
                    <a:lumMod val="10000"/>
                  </a:schemeClr>
                </a:solidFill>
              </a:rPr>
              <a:t>。 </a:t>
            </a:r>
            <a:endParaRPr lang="en-US" altLang="zh-TW" sz="1200" dirty="0">
              <a:solidFill>
                <a:schemeClr val="accent6">
                  <a:lumMod val="10000"/>
                </a:schemeClr>
              </a:solidFill>
            </a:endParaRPr>
          </a:p>
          <a:p>
            <a:r>
              <a:rPr lang="en-US" altLang="zh-TW" sz="1200" b="1" dirty="0">
                <a:solidFill>
                  <a:schemeClr val="accent6">
                    <a:lumMod val="10000"/>
                  </a:schemeClr>
                </a:solidFill>
              </a:rPr>
              <a:t>λ&gt;0</a:t>
            </a:r>
            <a:r>
              <a:rPr lang="zh-TW" altLang="en-US" sz="1200" dirty="0">
                <a:solidFill>
                  <a:schemeClr val="accent6">
                    <a:lumMod val="10000"/>
                  </a:schemeClr>
                </a:solidFill>
              </a:rPr>
              <a:t>：當</a:t>
            </a:r>
            <a:r>
              <a:rPr lang="en-US" altLang="zh-TW" sz="1200" dirty="0">
                <a:solidFill>
                  <a:schemeClr val="accent6">
                    <a:lumMod val="10000"/>
                  </a:schemeClr>
                </a:solidFill>
              </a:rPr>
              <a:t>λ</a:t>
            </a:r>
            <a:r>
              <a:rPr lang="zh-TW" altLang="en-US" sz="1200" dirty="0">
                <a:solidFill>
                  <a:schemeClr val="accent6">
                    <a:lumMod val="10000"/>
                  </a:schemeClr>
                </a:solidFill>
              </a:rPr>
              <a:t>愈大，表示對參數的限縮愈大 </a:t>
            </a:r>
            <a:r>
              <a:rPr lang="en-US" altLang="zh-TW" sz="1200" dirty="0">
                <a:solidFill>
                  <a:schemeClr val="accent6">
                    <a:lumMod val="10000"/>
                  </a:schemeClr>
                </a:solidFill>
              </a:rPr>
              <a:t>(</a:t>
            </a:r>
            <a:r>
              <a:rPr lang="zh-TW" altLang="en-US" sz="1200" dirty="0">
                <a:solidFill>
                  <a:schemeClr val="accent6">
                    <a:lumMod val="10000"/>
                  </a:schemeClr>
                </a:solidFill>
              </a:rPr>
              <a:t>即：參數要愈小，才能 得到小的</a:t>
            </a:r>
            <a:r>
              <a:rPr lang="en-US" altLang="zh-TW" sz="1200" dirty="0">
                <a:solidFill>
                  <a:schemeClr val="accent6">
                    <a:lumMod val="10000"/>
                  </a:schemeClr>
                </a:solidFill>
              </a:rPr>
              <a:t>L)</a:t>
            </a:r>
            <a:r>
              <a:rPr lang="zh-TW" altLang="en-US" sz="1200" dirty="0">
                <a:solidFill>
                  <a:schemeClr val="accent6">
                    <a:lumMod val="10000"/>
                  </a:schemeClr>
                </a:solidFill>
              </a:rPr>
              <a:t>。然而</a:t>
            </a:r>
            <a:r>
              <a:rPr lang="en-US" altLang="zh-TW" sz="1200" dirty="0">
                <a:solidFill>
                  <a:schemeClr val="accent6">
                    <a:lumMod val="10000"/>
                  </a:schemeClr>
                </a:solidFill>
              </a:rPr>
              <a:t>λ</a:t>
            </a:r>
            <a:r>
              <a:rPr lang="zh-TW" altLang="en-US" sz="1200" dirty="0">
                <a:solidFill>
                  <a:schemeClr val="accent6">
                    <a:lumMod val="10000"/>
                  </a:schemeClr>
                </a:solidFill>
              </a:rPr>
              <a:t>過大會使得訓練後的數學模型無法適當表示 訓練資料，更無法表示測試資料，易產生</a:t>
            </a:r>
            <a:r>
              <a:rPr lang="en-US" altLang="zh-TW" sz="1200" dirty="0">
                <a:solidFill>
                  <a:schemeClr val="accent6">
                    <a:lumMod val="10000"/>
                  </a:schemeClr>
                </a:solidFill>
              </a:rPr>
              <a:t>Under Fitting</a:t>
            </a:r>
            <a:r>
              <a:rPr lang="zh-TW" altLang="en-US" sz="1200" dirty="0">
                <a:solidFill>
                  <a:schemeClr val="accent6">
                    <a:lumMod val="10000"/>
                  </a:schemeClr>
                </a:solidFill>
              </a:rPr>
              <a:t>。 </a:t>
            </a:r>
          </a:p>
        </p:txBody>
      </p:sp>
      <p:sp>
        <p:nvSpPr>
          <p:cNvPr id="10" name="矩形 9">
            <a:extLst>
              <a:ext uri="{FF2B5EF4-FFF2-40B4-BE49-F238E27FC236}">
                <a16:creationId xmlns:a16="http://schemas.microsoft.com/office/drawing/2014/main" id="{43EE0948-EE02-4396-8507-AB88D8A94E49}"/>
              </a:ext>
            </a:extLst>
          </p:cNvPr>
          <p:cNvSpPr/>
          <p:nvPr/>
        </p:nvSpPr>
        <p:spPr>
          <a:xfrm>
            <a:off x="4966382" y="5126922"/>
            <a:ext cx="1233030" cy="276999"/>
          </a:xfrm>
          <a:prstGeom prst="rect">
            <a:avLst/>
          </a:prstGeom>
        </p:spPr>
        <p:txBody>
          <a:bodyPr wrap="non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λ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影響懲罰強度</a:t>
            </a:r>
          </a:p>
        </p:txBody>
      </p:sp>
    </p:spTree>
    <p:extLst>
      <p:ext uri="{BB962C8B-B14F-4D97-AF65-F5344CB8AC3E}">
        <p14:creationId xmlns:p14="http://schemas.microsoft.com/office/powerpoint/2010/main" val="1235251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s://images.datacamp.com/image/upload/v1648205671/image17_ryqgum.png">
            <a:extLst>
              <a:ext uri="{FF2B5EF4-FFF2-40B4-BE49-F238E27FC236}">
                <a16:creationId xmlns:a16="http://schemas.microsoft.com/office/drawing/2014/main" id="{EDB13F68-E39A-4795-B667-6EF80CB7BD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50690" y="5139857"/>
            <a:ext cx="295275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 reduction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想要控制數學模型的訓練，以避免其過度貼近訓練資料， 則設計損失函數</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L</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時，需要對參數下限制條件</a:t>
            </a: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7" name="圖片 26">
            <a:extLst>
              <a:ext uri="{FF2B5EF4-FFF2-40B4-BE49-F238E27FC236}">
                <a16:creationId xmlns:a16="http://schemas.microsoft.com/office/drawing/2014/main" id="{31045A04-6EDF-4D5A-B018-8E87595B09A8}"/>
              </a:ext>
            </a:extLst>
          </p:cNvPr>
          <p:cNvPicPr>
            <a:picLocks noChangeAspect="1"/>
          </p:cNvPicPr>
          <p:nvPr/>
        </p:nvPicPr>
        <p:blipFill>
          <a:blip r:embed="rId4"/>
          <a:stretch>
            <a:fillRect/>
          </a:stretch>
        </p:blipFill>
        <p:spPr>
          <a:xfrm>
            <a:off x="6394450" y="2142888"/>
            <a:ext cx="4772927" cy="2945578"/>
          </a:xfrm>
          <a:prstGeom prst="rect">
            <a:avLst/>
          </a:prstGeom>
        </p:spPr>
      </p:pic>
      <p:pic>
        <p:nvPicPr>
          <p:cNvPr id="29" name="圖片 28">
            <a:extLst>
              <a:ext uri="{FF2B5EF4-FFF2-40B4-BE49-F238E27FC236}">
                <a16:creationId xmlns:a16="http://schemas.microsoft.com/office/drawing/2014/main" id="{A2A0BF54-05FE-4E3C-BBB6-EA2C4E36C16B}"/>
              </a:ext>
            </a:extLst>
          </p:cNvPr>
          <p:cNvPicPr>
            <a:picLocks noChangeAspect="1"/>
          </p:cNvPicPr>
          <p:nvPr/>
        </p:nvPicPr>
        <p:blipFill>
          <a:blip r:embed="rId5"/>
          <a:stretch>
            <a:fillRect/>
          </a:stretch>
        </p:blipFill>
        <p:spPr>
          <a:xfrm>
            <a:off x="620182" y="2226733"/>
            <a:ext cx="4568469" cy="2819399"/>
          </a:xfrm>
          <a:prstGeom prst="rect">
            <a:avLst/>
          </a:prstGeom>
        </p:spPr>
      </p:pic>
      <p:sp>
        <p:nvSpPr>
          <p:cNvPr id="4" name="矩形 3">
            <a:extLst>
              <a:ext uri="{FF2B5EF4-FFF2-40B4-BE49-F238E27FC236}">
                <a16:creationId xmlns:a16="http://schemas.microsoft.com/office/drawing/2014/main" id="{24D743FD-ACA7-46E2-BF22-4E3D48F9ABBD}"/>
              </a:ext>
            </a:extLst>
          </p:cNvPr>
          <p:cNvSpPr/>
          <p:nvPr/>
        </p:nvSpPr>
        <p:spPr>
          <a:xfrm>
            <a:off x="6563652" y="1373201"/>
            <a:ext cx="4320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feature coefficients </a:t>
            </a:r>
          </a:p>
        </p:txBody>
      </p:sp>
      <p:sp>
        <p:nvSpPr>
          <p:cNvPr id="5" name="矩形 4">
            <a:extLst>
              <a:ext uri="{FF2B5EF4-FFF2-40B4-BE49-F238E27FC236}">
                <a16:creationId xmlns:a16="http://schemas.microsoft.com/office/drawing/2014/main" id="{F65892B9-0B91-4962-8CFB-DDBF18F70741}"/>
              </a:ext>
            </a:extLst>
          </p:cNvPr>
          <p:cNvSpPr/>
          <p:nvPr/>
        </p:nvSpPr>
        <p:spPr>
          <a:xfrm>
            <a:off x="819485" y="1364734"/>
            <a:ext cx="4360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feature coefficients </a:t>
            </a:r>
          </a:p>
        </p:txBody>
      </p:sp>
      <p:pic>
        <p:nvPicPr>
          <p:cNvPr id="32" name="Picture 4" descr="https://images.datacamp.com/image/upload/v1648205671/image13_ftroyj.png">
            <a:extLst>
              <a:ext uri="{FF2B5EF4-FFF2-40B4-BE49-F238E27FC236}">
                <a16:creationId xmlns:a16="http://schemas.microsoft.com/office/drawing/2014/main" id="{3F058EFB-973B-4B12-8BF0-4D9E29305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978" y="51466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06153820-31DE-46DB-9299-D701BE155EAE}"/>
              </a:ext>
            </a:extLst>
          </p:cNvPr>
          <p:cNvSpPr/>
          <p:nvPr/>
        </p:nvSpPr>
        <p:spPr>
          <a:xfrm>
            <a:off x="1863147" y="5850321"/>
            <a:ext cx="2150053" cy="27699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6" name="矩形 35">
            <a:extLst>
              <a:ext uri="{FF2B5EF4-FFF2-40B4-BE49-F238E27FC236}">
                <a16:creationId xmlns:a16="http://schemas.microsoft.com/office/drawing/2014/main" id="{9CE06399-6489-4765-9503-16F356BC4C89}"/>
              </a:ext>
            </a:extLst>
          </p:cNvPr>
          <p:cNvSpPr/>
          <p:nvPr/>
        </p:nvSpPr>
        <p:spPr>
          <a:xfrm>
            <a:off x="8043814" y="5850321"/>
            <a:ext cx="2150053"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越大，係數越接近零，懲罰效果明顯</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2" name="矩形 1">
            <a:extLst>
              <a:ext uri="{FF2B5EF4-FFF2-40B4-BE49-F238E27FC236}">
                <a16:creationId xmlns:a16="http://schemas.microsoft.com/office/drawing/2014/main" id="{1BD323D9-1DF1-4C7B-8057-65D86C88B9C1}"/>
              </a:ext>
            </a:extLst>
          </p:cNvPr>
          <p:cNvSpPr/>
          <p:nvPr/>
        </p:nvSpPr>
        <p:spPr>
          <a:xfrm>
            <a:off x="7738208" y="1666546"/>
            <a:ext cx="2212465" cy="276999"/>
          </a:xfrm>
          <a:prstGeom prst="rect">
            <a:avLst/>
          </a:prstGeom>
        </p:spPr>
        <p:txBody>
          <a:bodyPr wrap="none">
            <a:spAutoFit/>
          </a:bodyPr>
          <a:lstStyle/>
          <a:p>
            <a:r>
              <a:rPr lang="en-US" altLang="zh-TW" sz="1200" dirty="0">
                <a:solidFill>
                  <a:schemeClr val="accent6">
                    <a:lumMod val="10000"/>
                  </a:schemeClr>
                </a:solidFill>
              </a:rPr>
              <a:t>Sparsity(</a:t>
            </a:r>
            <a:r>
              <a:rPr lang="zh-TW" altLang="en-US" sz="1200" dirty="0">
                <a:solidFill>
                  <a:schemeClr val="accent6">
                    <a:lumMod val="10000"/>
                  </a:schemeClr>
                </a:solidFill>
              </a:rPr>
              <a:t>稀疏</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
        <p:nvSpPr>
          <p:cNvPr id="6" name="矩形 5">
            <a:extLst>
              <a:ext uri="{FF2B5EF4-FFF2-40B4-BE49-F238E27FC236}">
                <a16:creationId xmlns:a16="http://schemas.microsoft.com/office/drawing/2014/main" id="{902F13E8-6B78-42DB-B274-179C69B5D7AF}"/>
              </a:ext>
            </a:extLst>
          </p:cNvPr>
          <p:cNvSpPr/>
          <p:nvPr/>
        </p:nvSpPr>
        <p:spPr>
          <a:xfrm>
            <a:off x="1514609" y="1720334"/>
            <a:ext cx="3015569" cy="276999"/>
          </a:xfrm>
          <a:prstGeom prst="rect">
            <a:avLst/>
          </a:prstGeom>
        </p:spPr>
        <p:txBody>
          <a:bodyPr wrap="none">
            <a:spAutoFit/>
          </a:bodyPr>
          <a:lstStyle/>
          <a:p>
            <a:r>
              <a:rPr lang="en-US" altLang="zh-TW" sz="1200" dirty="0">
                <a:solidFill>
                  <a:schemeClr val="accent6">
                    <a:lumMod val="10000"/>
                  </a:schemeClr>
                </a:solidFill>
              </a:rPr>
              <a:t>weight-decay(</a:t>
            </a:r>
            <a:r>
              <a:rPr lang="zh-TW" altLang="en-US" sz="1200" dirty="0">
                <a:solidFill>
                  <a:schemeClr val="accent6">
                    <a:lumMod val="10000"/>
                  </a:schemeClr>
                </a:solidFill>
              </a:rPr>
              <a:t>權重衰減</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Tree>
    <p:extLst>
      <p:ext uri="{BB962C8B-B14F-4D97-AF65-F5344CB8AC3E}">
        <p14:creationId xmlns:p14="http://schemas.microsoft.com/office/powerpoint/2010/main" val="2679671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dirty="0"/>
              <a:t>L1 Regularization</a:t>
            </a:r>
            <a:r>
              <a:rPr lang="zh-TW" altLang="en-US" sz="3200" dirty="0"/>
              <a:t> </a:t>
            </a:r>
            <a:r>
              <a:rPr lang="en-US" altLang="zh-TW" sz="3200" dirty="0"/>
              <a:t>vs L2 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555555"/>
                </a:solidFill>
                <a:latin typeface="微軟正黑體" panose="020B0604030504040204" pitchFamily="34" charset="-120"/>
                <a:ea typeface="微軟正黑體" panose="020B0604030504040204" pitchFamily="34" charset="-120"/>
              </a:rPr>
              <a:t>兩者有何不同</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4" name="圖片 33">
            <a:extLst>
              <a:ext uri="{FF2B5EF4-FFF2-40B4-BE49-F238E27FC236}">
                <a16:creationId xmlns:a16="http://schemas.microsoft.com/office/drawing/2014/main" id="{292327BF-476A-4906-966F-1C78F40D955F}"/>
              </a:ext>
            </a:extLst>
          </p:cNvPr>
          <p:cNvPicPr>
            <a:picLocks noChangeAspect="1"/>
          </p:cNvPicPr>
          <p:nvPr/>
        </p:nvPicPr>
        <p:blipFill>
          <a:blip r:embed="rId2"/>
          <a:stretch>
            <a:fillRect/>
          </a:stretch>
        </p:blipFill>
        <p:spPr>
          <a:xfrm>
            <a:off x="347132" y="1549400"/>
            <a:ext cx="7125169" cy="4007906"/>
          </a:xfrm>
          <a:prstGeom prst="rect">
            <a:avLst/>
          </a:prstGeom>
        </p:spPr>
      </p:pic>
      <p:pic>
        <p:nvPicPr>
          <p:cNvPr id="4098" name="Picture 2" descr="https://explained.ai/regularization/images/L1L2contour.png">
            <a:extLst>
              <a:ext uri="{FF2B5EF4-FFF2-40B4-BE49-F238E27FC236}">
                <a16:creationId xmlns:a16="http://schemas.microsoft.com/office/drawing/2014/main" id="{21D80E6E-58B0-42D8-AFFC-1A247D128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697" y="2514600"/>
            <a:ext cx="3849458" cy="367188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71DE2DF-6210-42D7-B03A-CB89A6C61097}"/>
              </a:ext>
            </a:extLst>
          </p:cNvPr>
          <p:cNvSpPr/>
          <p:nvPr/>
        </p:nvSpPr>
        <p:spPr>
          <a:xfrm>
            <a:off x="694746" y="5291521"/>
            <a:ext cx="6096000" cy="646331"/>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L1 norm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的約束函數是菱形，所以和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loss function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交點有機會只有一個，造成會有部分特徵的係數被收斂為零，達到特徵減少的效果，換句話說可以將影響效力不大的特徵濾除，達到降維的效果</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Tree>
    <p:extLst>
      <p:ext uri="{BB962C8B-B14F-4D97-AF65-F5344CB8AC3E}">
        <p14:creationId xmlns:p14="http://schemas.microsoft.com/office/powerpoint/2010/main" val="3230522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61807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Tree>
    <p:extLst>
      <p:ext uri="{BB962C8B-B14F-4D97-AF65-F5344CB8AC3E}">
        <p14:creationId xmlns:p14="http://schemas.microsoft.com/office/powerpoint/2010/main" val="1604073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你是</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1977</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年後出生的嗎？跨越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25</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年數據大調查：</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該如何預測個人月收入</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中央研究院社會學研究所研究員 </a:t>
            </a:r>
            <a:r>
              <a:rPr kumimoji="0" lang="en-US" altLang="zh-TW"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 </a:t>
            </a: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林宗弘</a:t>
            </a:r>
            <a:endParaRPr kumimoji="0" lang="zh-TW" altLang="en-US" sz="1000" b="1" i="0" u="none" strike="noStrike" kern="1200" cap="none" spc="0" normalizeH="0" baseline="0" noProof="0" dirty="0">
              <a:ln>
                <a:noFill/>
              </a:ln>
              <a:solidFill>
                <a:srgbClr val="FFFFFF">
                  <a:lumMod val="50000"/>
                </a:srgbClr>
              </a:solidFill>
              <a:effectLst/>
              <a:uLnTx/>
              <a:uFillTx/>
              <a:latin typeface="Century Gothic" panose="020F0302020204030204"/>
              <a:ea typeface="新細明體" panose="02020500000000000000" pitchFamily="18" charset="-120"/>
              <a:cs typeface="+mn-cs"/>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投胎</a:t>
            </a: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40663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多項式方程最有名的就是二次曲線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就是拋物線方程式啦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各種多項式函數</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高中有教過還記得嗎</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牛頓老師在哭泣</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QQ</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牛頓力學運動方程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44107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Overfitting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參數越多越複雜，越容易過擬合，白話文就是模型學到走火入魔啦</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Under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Just Right</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Over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Tree>
    <p:extLst>
      <p:ext uri="{BB962C8B-B14F-4D97-AF65-F5344CB8AC3E}">
        <p14:creationId xmlns:p14="http://schemas.microsoft.com/office/powerpoint/2010/main" val="33775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資料性質</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02</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資料分析</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03</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實戰注意事項</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資料量測</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隨機誤差</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抽樣方法論</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分析基本流程</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干擾因子 </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單變量分析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變數關聯性</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多變量分析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解讀資料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運用資料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89318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Bias-Variance Tradeoff</a:t>
            </a:r>
          </a:p>
        </p:txBody>
      </p:sp>
    </p:spTree>
    <p:extLst>
      <p:ext uri="{BB962C8B-B14F-4D97-AF65-F5344CB8AC3E}">
        <p14:creationId xmlns:p14="http://schemas.microsoft.com/office/powerpoint/2010/main" val="1021628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205236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extLst/>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Overfitting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處理方式如下</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儘可能多收集</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產生訓練資料，以使資料儘可能貼近真實</a:t>
            </a: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解法</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資料清理</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刪除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Cleaning/Pruning)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選用簡單的模型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(Simple Model)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增加訓練資料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augmentation)</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正規化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(Regularization)</a:t>
            </a:r>
            <a:endPar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6D65D6B-CDA0-478B-96C3-B7393C75DF34}"/>
              </a:ext>
            </a:extLst>
          </p:cNvPr>
          <p:cNvPicPr>
            <a:picLocks noChangeAspect="1"/>
          </p:cNvPicPr>
          <p:nvPr/>
        </p:nvPicPr>
        <p:blipFill>
          <a:blip r:embed="rId2"/>
          <a:stretch>
            <a:fillRect/>
          </a:stretch>
        </p:blipFill>
        <p:spPr>
          <a:xfrm>
            <a:off x="4742329" y="2289923"/>
            <a:ext cx="6517341" cy="3666004"/>
          </a:xfrm>
          <a:prstGeom prst="rect">
            <a:avLst/>
          </a:prstGeom>
        </p:spPr>
      </p:pic>
    </p:spTree>
    <p:extLst>
      <p:ext uri="{BB962C8B-B14F-4D97-AF65-F5344CB8AC3E}">
        <p14:creationId xmlns:p14="http://schemas.microsoft.com/office/powerpoint/2010/main" val="330784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23678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SVM/SVR</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19064100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通過使用核函數將數據映射到更高維度的特徵空間，來解決非線性問題。常用的核函數包括線性核、多項式核、徑向基函數（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旨在找到最適合連續空間中數據點的超平面。這是通過將輸入變量映射到高維特徵空間並找到最大化超平面與最近數據點之間距離（邊緣）的超平面，同時最小化預測誤差來實現的。</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，這意味著預測值與實際值之間的差異在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範圍內時，誤差會被忽略。這有助於模型不受訓練數據中的小波動影響。</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Regression, SVR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Support vector</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constraints:</a:t>
            </a: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約束條件</a:t>
            </a:r>
            <a:endPar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Not 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regression</a:t>
            </a:r>
          </a:p>
        </p:txBody>
      </p:sp>
    </p:spTree>
    <p:extLst>
      <p:ext uri="{BB962C8B-B14F-4D97-AF65-F5344CB8AC3E}">
        <p14:creationId xmlns:p14="http://schemas.microsoft.com/office/powerpoint/2010/main" val="684994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64369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手段</a:t>
            </a:r>
          </a:p>
        </p:txBody>
      </p:sp>
    </p:spTree>
    <p:extLst>
      <p:ext uri="{BB962C8B-B14F-4D97-AF65-F5344CB8AC3E}">
        <p14:creationId xmlns:p14="http://schemas.microsoft.com/office/powerpoint/2010/main" val="316540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企業導入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挑戰</a:t>
            </a: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定義問題：關注在企業的重要問題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Data</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：高品質數據、隱私問題。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Train 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越來越複雜，數據量需求大，訓練成本高。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部署：即時</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非即時，考慮計算成本。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監控模型：模型和數據會因時間而改變。數據</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人為決策。</a:t>
            </a:r>
          </a:p>
        </p:txBody>
      </p:sp>
    </p:spTree>
    <p:extLst>
      <p:ext uri="{BB962C8B-B14F-4D97-AF65-F5344CB8AC3E}">
        <p14:creationId xmlns:p14="http://schemas.microsoft.com/office/powerpoint/2010/main" val="378276476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6414</Words>
  <Application>Microsoft Office PowerPoint</Application>
  <PresentationFormat>寬螢幕</PresentationFormat>
  <Paragraphs>901</Paragraphs>
  <Slides>69</Slides>
  <Notes>17</Notes>
  <HiddenSlides>1</HiddenSlides>
  <MMClips>0</MMClips>
  <ScaleCrop>false</ScaleCrop>
  <HeadingPairs>
    <vt:vector size="6" baseType="variant">
      <vt:variant>
        <vt:lpstr>使用字型</vt:lpstr>
      </vt:variant>
      <vt:variant>
        <vt:i4>19</vt:i4>
      </vt:variant>
      <vt:variant>
        <vt:lpstr>佈景主題</vt:lpstr>
      </vt:variant>
      <vt:variant>
        <vt:i4>3</vt:i4>
      </vt:variant>
      <vt:variant>
        <vt:lpstr>投影片標題</vt:lpstr>
      </vt:variant>
      <vt:variant>
        <vt:i4>69</vt:i4>
      </vt:variant>
    </vt:vector>
  </HeadingPairs>
  <TitlesOfParts>
    <vt:vector size="91" baseType="lpstr">
      <vt:lpstr>-apple-system</vt:lpstr>
      <vt:lpstr>Aptos</vt:lpstr>
      <vt:lpstr>Inter</vt:lpstr>
      <vt:lpstr>Lato Light</vt:lpstr>
      <vt:lpstr>Microsoft JhengHei UI</vt:lpstr>
      <vt:lpstr>Microsoft YaHei</vt:lpstr>
      <vt:lpstr>sohne</vt:lpstr>
      <vt:lpstr>Söhne</vt:lpstr>
      <vt:lpstr>source-serif-pro</vt:lpstr>
      <vt:lpstr>微軟正黑體</vt:lpstr>
      <vt:lpstr>微軟正黑體修正</vt:lpstr>
      <vt:lpstr>新細明體</vt:lpstr>
      <vt:lpstr>Arial</vt:lpstr>
      <vt:lpstr>Calibri</vt:lpstr>
      <vt:lpstr>Calibri Light</vt:lpstr>
      <vt:lpstr>Centaur</vt:lpstr>
      <vt:lpstr>Century Gothic</vt:lpstr>
      <vt:lpstr>Georgia</vt:lpstr>
      <vt:lpstr>Wingdings</vt:lpstr>
      <vt:lpstr>Office 佈景主題</vt:lpstr>
      <vt:lpstr>1_Office 佈景主題</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翁維陽</cp:lastModifiedBy>
  <cp:revision>10</cp:revision>
  <dcterms:created xsi:type="dcterms:W3CDTF">2024-05-06T10:57:11Z</dcterms:created>
  <dcterms:modified xsi:type="dcterms:W3CDTF">2024-05-06T12:20:09Z</dcterms:modified>
</cp:coreProperties>
</file>